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8" r:id="rId4"/>
    <p:sldId id="259" r:id="rId5"/>
    <p:sldId id="260" r:id="rId6"/>
    <p:sldId id="261" r:id="rId7"/>
    <p:sldId id="322" r:id="rId8"/>
    <p:sldId id="323" r:id="rId9"/>
    <p:sldId id="324" r:id="rId10"/>
    <p:sldId id="325" r:id="rId11"/>
    <p:sldId id="262" r:id="rId12"/>
    <p:sldId id="299" r:id="rId13"/>
    <p:sldId id="263" r:id="rId14"/>
    <p:sldId id="326" r:id="rId15"/>
    <p:sldId id="265" r:id="rId16"/>
    <p:sldId id="327" r:id="rId17"/>
    <p:sldId id="328" r:id="rId18"/>
    <p:sldId id="329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331" r:id="rId28"/>
    <p:sldId id="275" r:id="rId29"/>
    <p:sldId id="276" r:id="rId30"/>
    <p:sldId id="277" r:id="rId31"/>
    <p:sldId id="278" r:id="rId32"/>
    <p:sldId id="300" r:id="rId33"/>
    <p:sldId id="279" r:id="rId34"/>
    <p:sldId id="303" r:id="rId35"/>
    <p:sldId id="304" r:id="rId36"/>
    <p:sldId id="280" r:id="rId37"/>
    <p:sldId id="281" r:id="rId38"/>
    <p:sldId id="301" r:id="rId39"/>
    <p:sldId id="305" r:id="rId40"/>
    <p:sldId id="306" r:id="rId41"/>
    <p:sldId id="283" r:id="rId42"/>
    <p:sldId id="284" r:id="rId43"/>
    <p:sldId id="282" r:id="rId44"/>
    <p:sldId id="285" r:id="rId45"/>
    <p:sldId id="286" r:id="rId46"/>
    <p:sldId id="287" r:id="rId47"/>
    <p:sldId id="264" r:id="rId48"/>
    <p:sldId id="307" r:id="rId49"/>
    <p:sldId id="308" r:id="rId50"/>
    <p:sldId id="309" r:id="rId51"/>
    <p:sldId id="310" r:id="rId52"/>
    <p:sldId id="288" r:id="rId53"/>
    <p:sldId id="289" r:id="rId54"/>
    <p:sldId id="290" r:id="rId55"/>
    <p:sldId id="292" r:id="rId56"/>
    <p:sldId id="291" r:id="rId57"/>
    <p:sldId id="293" r:id="rId58"/>
    <p:sldId id="294" r:id="rId59"/>
    <p:sldId id="302" r:id="rId60"/>
    <p:sldId id="311" r:id="rId61"/>
    <p:sldId id="312" r:id="rId62"/>
    <p:sldId id="295" r:id="rId63"/>
    <p:sldId id="296" r:id="rId64"/>
    <p:sldId id="313" r:id="rId65"/>
    <p:sldId id="297" r:id="rId66"/>
    <p:sldId id="315" r:id="rId67"/>
    <p:sldId id="334" r:id="rId68"/>
    <p:sldId id="33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>
        <p:scale>
          <a:sx n="100" d="100"/>
          <a:sy n="100" d="100"/>
        </p:scale>
        <p:origin x="1884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7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3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7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7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068A-E118-4EC8-A2F7-428691FB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DD44D-1300-464A-B352-9838E63E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1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7018"/>
            <a:ext cx="9144000" cy="3177454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Arial Black" panose="020B0A04020102020204" pitchFamily="34" charset="0"/>
              </a:rPr>
              <a:t>Endoscopic Ultrasonography in the Evaluation of Pancreatic Cysts</a:t>
            </a:r>
            <a:r>
              <a:rPr lang="en-GB" sz="4000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GB" sz="40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GB" sz="4000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GB" sz="40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GB" sz="4000" i="1" dirty="0">
                <a:latin typeface="Arial Black" panose="020B0A04020102020204" pitchFamily="34" charset="0"/>
              </a:rPr>
              <a:t>by </a:t>
            </a:r>
            <a:r>
              <a:rPr lang="en-GB" sz="4000" i="1" dirty="0" err="1">
                <a:latin typeface="Arial Black" panose="020B0A04020102020204" pitchFamily="34" charset="0"/>
              </a:rPr>
              <a:t>Sina</a:t>
            </a:r>
            <a:r>
              <a:rPr lang="en-GB" sz="4000" i="1" dirty="0">
                <a:latin typeface="Arial Black" panose="020B0A04020102020204" pitchFamily="34" charset="0"/>
              </a:rPr>
              <a:t> </a:t>
            </a:r>
            <a:r>
              <a:rPr lang="en-GB" sz="4000" i="1" dirty="0" err="1">
                <a:latin typeface="Arial Black" panose="020B0A04020102020204" pitchFamily="34" charset="0"/>
              </a:rPr>
              <a:t>Salimian</a:t>
            </a:r>
            <a:r>
              <a:rPr lang="en-GB" sz="4000" i="1" dirty="0">
                <a:latin typeface="Arial Black" panose="020B0A04020102020204" pitchFamily="34" charset="0"/>
              </a:rPr>
              <a:t> MD</a:t>
            </a:r>
            <a:endParaRPr lang="en-US" sz="40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29B10B-145D-DF3A-D99A-5BE139B0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9AE42A-67BE-518B-F0CD-D7DFCEF76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</a:rPr>
              <a:t>EUS FINDING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0588"/>
          </a:xfrm>
        </p:spPr>
        <p:txBody>
          <a:bodyPr>
            <a:normAutofit/>
          </a:bodyPr>
          <a:lstStyle/>
          <a:p>
            <a:r>
              <a:rPr lang="en-US" sz="3000" b="1" i="1" dirty="0"/>
              <a:t>EXAMINATION CHECKLIST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749" y="727948"/>
            <a:ext cx="10515600" cy="59630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Localize and describe cyst</a:t>
            </a:r>
          </a:p>
          <a:p>
            <a:r>
              <a:rPr lang="en-US" dirty="0"/>
              <a:t>Site and size</a:t>
            </a:r>
          </a:p>
          <a:p>
            <a:r>
              <a:rPr lang="en-US" dirty="0"/>
              <a:t>Wall thickness</a:t>
            </a:r>
          </a:p>
          <a:p>
            <a:r>
              <a:rPr lang="en-US" dirty="0"/>
              <a:t>Distance from lumen, interposed vessels</a:t>
            </a:r>
          </a:p>
          <a:p>
            <a:r>
              <a:rPr lang="en-US" dirty="0"/>
              <a:t>Focal irregularity, papillary projections, or mural nodules and the size of these lesion(s)</a:t>
            </a:r>
          </a:p>
          <a:p>
            <a:r>
              <a:rPr lang="en-US" dirty="0"/>
              <a:t>Associated mass lesion</a:t>
            </a:r>
          </a:p>
          <a:p>
            <a:r>
              <a:rPr lang="en-US" dirty="0"/>
              <a:t>Central or peripheral calcification</a:t>
            </a:r>
          </a:p>
          <a:p>
            <a:r>
              <a:rPr lang="en-US" dirty="0"/>
              <a:t>Presence and size of </a:t>
            </a:r>
            <a:r>
              <a:rPr lang="en-US" dirty="0" err="1"/>
              <a:t>septation</a:t>
            </a:r>
            <a:r>
              <a:rPr lang="en-US" dirty="0"/>
              <a:t>(s)</a:t>
            </a:r>
          </a:p>
          <a:p>
            <a:r>
              <a:rPr lang="en-US" dirty="0"/>
              <a:t>Debris or echogenic material in cyst</a:t>
            </a:r>
          </a:p>
          <a:p>
            <a:r>
              <a:rPr lang="en-US" dirty="0"/>
              <a:t>Communication and diameter of the pancreatic duct</a:t>
            </a:r>
          </a:p>
        </p:txBody>
      </p:sp>
    </p:spTree>
    <p:extLst>
      <p:ext uri="{BB962C8B-B14F-4D97-AF65-F5344CB8AC3E}">
        <p14:creationId xmlns:p14="http://schemas.microsoft.com/office/powerpoint/2010/main" val="30765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EXAMINATION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72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Examine the remaining pancreatic parenchy</a:t>
            </a:r>
            <a:r>
              <a:rPr lang="en-US" dirty="0"/>
              <a:t>ma looking in particular for a mass lesion not associated with the cyst.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3. </a:t>
            </a:r>
            <a:r>
              <a:rPr lang="en-US" dirty="0"/>
              <a:t>Perform EUS-guided fine-needle aspiration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(FNA) of all solid lesions</a:t>
            </a:r>
          </a:p>
          <a:p>
            <a:pPr marL="0" indent="0">
              <a:buNone/>
            </a:pPr>
            <a:r>
              <a:rPr lang="en-GB" dirty="0"/>
              <a:t>4. </a:t>
            </a:r>
            <a:r>
              <a:rPr lang="en-US" dirty="0"/>
              <a:t>Perform EUS-guided FNA of cyst fluid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under antibiotic cover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GB" dirty="0"/>
              <a:t>5.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vacuate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cyst contents</a:t>
            </a:r>
            <a:r>
              <a:rPr lang="en-US" dirty="0"/>
              <a:t> if possible.</a:t>
            </a:r>
          </a:p>
          <a:p>
            <a:pPr marL="0" indent="0">
              <a:buNone/>
            </a:pPr>
            <a:r>
              <a:rPr lang="en-GB" dirty="0"/>
              <a:t>6. </a:t>
            </a:r>
            <a:r>
              <a:rPr lang="en-US" dirty="0"/>
              <a:t>Send cyst fluid 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carcinoembryonic antigen</a:t>
            </a:r>
            <a:r>
              <a:rPr lang="en-US" dirty="0"/>
              <a:t> level and </a:t>
            </a:r>
            <a:r>
              <a:rPr lang="en-US" dirty="0" err="1"/>
              <a:t>cytologic</a:t>
            </a:r>
            <a:r>
              <a:rPr lang="en-US" dirty="0"/>
              <a:t> evaluation.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Several features on EUS that are worrisome for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malignant transformation </a:t>
            </a:r>
            <a:r>
              <a:rPr lang="en-US" dirty="0"/>
              <a:t>of the cyst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Presence of a </a:t>
            </a:r>
            <a:r>
              <a:rPr lang="en-US" sz="3600" dirty="0">
                <a:solidFill>
                  <a:srgbClr val="FF0000"/>
                </a:solidFill>
              </a:rPr>
              <a:t>thick wall or septum</a:t>
            </a:r>
          </a:p>
          <a:p>
            <a:r>
              <a:rPr lang="en-US" sz="3600" dirty="0"/>
              <a:t>An associated </a:t>
            </a:r>
            <a:r>
              <a:rPr lang="en-US" sz="3600" dirty="0">
                <a:solidFill>
                  <a:srgbClr val="FF0000"/>
                </a:solidFill>
              </a:rPr>
              <a:t>solid mass</a:t>
            </a:r>
          </a:p>
          <a:p>
            <a:r>
              <a:rPr lang="en-US" sz="3600" dirty="0"/>
              <a:t>Presence of </a:t>
            </a:r>
            <a:r>
              <a:rPr lang="en-US" sz="3600" dirty="0">
                <a:solidFill>
                  <a:srgbClr val="FF0000"/>
                </a:solidFill>
              </a:rPr>
              <a:t>focal dilation </a:t>
            </a:r>
            <a:r>
              <a:rPr lang="en-US" sz="3600" dirty="0"/>
              <a:t>of the MPD</a:t>
            </a:r>
          </a:p>
          <a:p>
            <a:r>
              <a:rPr lang="en-US" sz="3600" dirty="0"/>
              <a:t>Pancreatic duct measuring </a:t>
            </a:r>
            <a:r>
              <a:rPr lang="en-US" sz="3600" dirty="0">
                <a:solidFill>
                  <a:srgbClr val="FF0000"/>
                </a:solidFill>
              </a:rPr>
              <a:t>≥10 mm</a:t>
            </a:r>
            <a:r>
              <a:rPr lang="en-US" sz="3600" dirty="0"/>
              <a:t>, or an MPD measuring between </a:t>
            </a:r>
            <a:r>
              <a:rPr lang="en-US" sz="3600" dirty="0">
                <a:solidFill>
                  <a:srgbClr val="FF0000"/>
                </a:solidFill>
              </a:rPr>
              <a:t>5 and 9 mm with a mural nodule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19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610AEF-907D-9619-91A7-F1C59432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62" y="68103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ural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nodule versus a “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mucin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ball.”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A7090D-80D6-0001-731B-522BA196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162" y="1825625"/>
            <a:ext cx="10515600" cy="4351338"/>
          </a:xfrm>
        </p:spPr>
        <p:txBody>
          <a:bodyPr/>
          <a:lstStyle/>
          <a:p>
            <a:r>
              <a:rPr lang="en-US" dirty="0" err="1"/>
              <a:t>Mucin</a:t>
            </a:r>
            <a:r>
              <a:rPr lang="en-US" dirty="0"/>
              <a:t> typically has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round, hyperechoic, well-demarcated outer edge with a hypoechoic center.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/>
              <a:t>on EUS it is associated with </a:t>
            </a:r>
            <a:r>
              <a:rPr lang="en-US" dirty="0" err="1"/>
              <a:t>mucin</a:t>
            </a:r>
            <a:r>
              <a:rPr lang="en-US" dirty="0"/>
              <a:t> in 90% of cases.</a:t>
            </a:r>
            <a:r>
              <a:rPr lang="en-GB" dirty="0"/>
              <a:t>)</a:t>
            </a:r>
          </a:p>
          <a:p>
            <a:r>
              <a:rPr lang="en-GB" dirty="0"/>
              <a:t>Mu</a:t>
            </a:r>
            <a:r>
              <a:rPr lang="en-US" dirty="0" err="1"/>
              <a:t>cin</a:t>
            </a:r>
            <a:r>
              <a:rPr lang="en-US" dirty="0"/>
              <a:t> can be shown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 move</a:t>
            </a:r>
            <a:r>
              <a:rPr lang="en-US" dirty="0"/>
              <a:t> within the cyst either by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moving</a:t>
            </a:r>
            <a:r>
              <a:rPr lang="en-US" dirty="0"/>
              <a:t> the patient’s position or by targeting the lesion during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 FNA</a:t>
            </a:r>
            <a:r>
              <a:rPr lang="en-GB" dirty="0"/>
              <a:t>, </a:t>
            </a:r>
            <a:r>
              <a:rPr lang="en-US" dirty="0"/>
              <a:t>which is then shown to move with the needle</a:t>
            </a:r>
            <a:endParaRPr lang="en-GB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CE EUS </a:t>
            </a:r>
            <a:r>
              <a:rPr lang="en-US" dirty="0"/>
              <a:t>may demonstrate vascularity in mural nodules and is useful for differentiating a mural nodule from a </a:t>
            </a:r>
            <a:r>
              <a:rPr lang="en-US" dirty="0" err="1"/>
              <a:t>mucin</a:t>
            </a:r>
            <a:r>
              <a:rPr lang="en-US" dirty="0"/>
              <a:t> ball.</a:t>
            </a:r>
          </a:p>
        </p:txBody>
      </p:sp>
    </p:spTree>
    <p:extLst>
      <p:ext uri="{BB962C8B-B14F-4D97-AF65-F5344CB8AC3E}">
        <p14:creationId xmlns:p14="http://schemas.microsoft.com/office/powerpoint/2010/main" val="37980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6"/>
            <a:ext cx="10515600" cy="1113479"/>
          </a:xfrm>
        </p:spPr>
        <p:txBody>
          <a:bodyPr>
            <a:normAutofit/>
          </a:bodyPr>
          <a:lstStyle/>
          <a:p>
            <a:r>
              <a:rPr lang="en-US" sz="3600" dirty="0"/>
              <a:t>Endoscopic Ultrasound-Guided Fine-Needle Aspiration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5685"/>
            <a:ext cx="10515600" cy="4824920"/>
          </a:xfrm>
        </p:spPr>
        <p:txBody>
          <a:bodyPr>
            <a:noAutofit/>
          </a:bodyPr>
          <a:lstStyle/>
          <a:p>
            <a:r>
              <a:rPr lang="en-US" sz="3000" dirty="0"/>
              <a:t>There is no specific type or size of needle that should be used; the </a:t>
            </a:r>
            <a:r>
              <a:rPr lang="en-US" sz="3000" dirty="0">
                <a:solidFill>
                  <a:srgbClr val="FF0000"/>
                </a:solidFill>
              </a:rPr>
              <a:t>choice is determined by the size of the cyst, its location, and the presence of vessels around the cyst.</a:t>
            </a:r>
          </a:p>
          <a:p>
            <a:r>
              <a:rPr lang="en-US" sz="3000" dirty="0"/>
              <a:t> </a:t>
            </a:r>
            <a:r>
              <a:rPr lang="en-GB" sz="3000" dirty="0"/>
              <a:t>A </a:t>
            </a:r>
            <a:r>
              <a:rPr lang="en-US" sz="3000" dirty="0">
                <a:solidFill>
                  <a:srgbClr val="FF0000"/>
                </a:solidFill>
              </a:rPr>
              <a:t>single pass </a:t>
            </a:r>
            <a:r>
              <a:rPr lang="en-US" sz="3000" dirty="0"/>
              <a:t>is made into the cyst to minimize the risk of complication and the fluid in that cyst </a:t>
            </a:r>
            <a:r>
              <a:rPr lang="en-US" sz="3000" dirty="0" err="1"/>
              <a:t>locule</a:t>
            </a:r>
            <a:r>
              <a:rPr lang="en-US" sz="3000" dirty="0"/>
              <a:t> is </a:t>
            </a:r>
            <a:r>
              <a:rPr lang="en-US" sz="3000" dirty="0">
                <a:solidFill>
                  <a:srgbClr val="FF0000"/>
                </a:solidFill>
              </a:rPr>
              <a:t>fully aspirated</a:t>
            </a:r>
          </a:p>
          <a:p>
            <a:r>
              <a:rPr lang="en-US" sz="3000" dirty="0"/>
              <a:t>Aspirating the cyst </a:t>
            </a:r>
            <a:r>
              <a:rPr lang="en-US" sz="3000" dirty="0" err="1"/>
              <a:t>locule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to dryness may decrease the risk of infection</a:t>
            </a:r>
          </a:p>
          <a:p>
            <a:r>
              <a:rPr lang="en-US" sz="3000" dirty="0"/>
              <a:t>Lesions that have a </a:t>
            </a:r>
            <a:r>
              <a:rPr lang="en-US" sz="3000" dirty="0">
                <a:solidFill>
                  <a:srgbClr val="FF0000"/>
                </a:solidFill>
              </a:rPr>
              <a:t>vascular component</a:t>
            </a:r>
            <a:r>
              <a:rPr lang="en-US" sz="3000" dirty="0"/>
              <a:t>, such as </a:t>
            </a:r>
            <a:r>
              <a:rPr lang="en-US" sz="3000" dirty="0">
                <a:solidFill>
                  <a:srgbClr val="FF0000"/>
                </a:solidFill>
              </a:rPr>
              <a:t>cystic </a:t>
            </a:r>
            <a:r>
              <a:rPr lang="en-US" sz="3000" dirty="0" err="1">
                <a:solidFill>
                  <a:srgbClr val="FF0000"/>
                </a:solidFill>
              </a:rPr>
              <a:t>PanNETs</a:t>
            </a:r>
            <a:r>
              <a:rPr lang="en-US" sz="3000" dirty="0"/>
              <a:t>, often yield </a:t>
            </a:r>
            <a:r>
              <a:rPr lang="en-US" sz="3000" dirty="0">
                <a:solidFill>
                  <a:srgbClr val="FF0000"/>
                </a:solidFill>
              </a:rPr>
              <a:t>bloody samples </a:t>
            </a:r>
            <a:r>
              <a:rPr lang="en-US" sz="3000" dirty="0"/>
              <a:t>if large-bore needles are used; in such instances, a smaller-gauge needle (e.g., </a:t>
            </a:r>
            <a:r>
              <a:rPr lang="en-US" sz="3000" dirty="0">
                <a:solidFill>
                  <a:srgbClr val="FF0000"/>
                </a:solidFill>
              </a:rPr>
              <a:t>22 or 25 </a:t>
            </a:r>
            <a:r>
              <a:rPr lang="en-US" sz="3000" dirty="0"/>
              <a:t>gauge) may be helpful</a:t>
            </a:r>
          </a:p>
        </p:txBody>
      </p:sp>
    </p:spTree>
    <p:extLst>
      <p:ext uri="{BB962C8B-B14F-4D97-AF65-F5344CB8AC3E}">
        <p14:creationId xmlns:p14="http://schemas.microsoft.com/office/powerpoint/2010/main" val="14697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77E49C-79D4-F744-FDC4-7C39B6EE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Microcystic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SCAs are particularly challenging to FNA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94842D-8736-EF88-9D55-261CA543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It is often difficult or impossible to obtain sufficient fluid for analysis from small cysts.</a:t>
            </a:r>
            <a:endParaRPr lang="en-GB" dirty="0"/>
          </a:p>
          <a:p>
            <a:r>
              <a:rPr lang="en-GB" dirty="0"/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19-gauge needle</a:t>
            </a:r>
            <a:r>
              <a:rPr lang="en-US" dirty="0"/>
              <a:t> can sometimes be used to obtain a core biopsy of the cyst.</a:t>
            </a:r>
            <a:endParaRPr lang="en-GB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One helpful technique</a:t>
            </a:r>
            <a:r>
              <a:rPr lang="en-US" dirty="0"/>
              <a:t> is to target the wall of the cyst with a gentle to-and-fro motion to try to aspirate cells from the wall itself rather than simply aspirating fluid from the center of the cyst. This has been shown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increase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cytologic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diagnostic yield </a:t>
            </a:r>
            <a:r>
              <a:rPr lang="en-US" dirty="0"/>
              <a:t>for </a:t>
            </a:r>
            <a:r>
              <a:rPr lang="en-US" dirty="0" err="1"/>
              <a:t>mucin</a:t>
            </a:r>
            <a:r>
              <a:rPr lang="en-US" dirty="0"/>
              <a:t>-producing and malignant cysts. 22</a:t>
            </a:r>
          </a:p>
        </p:txBody>
      </p:sp>
    </p:spTree>
    <p:extLst>
      <p:ext uri="{BB962C8B-B14F-4D97-AF65-F5344CB8AC3E}">
        <p14:creationId xmlns:p14="http://schemas.microsoft.com/office/powerpoint/2010/main" val="41605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02F1C6-3815-64A0-64EF-5EA63C0D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F8AD16-25F1-4C80-5911-EFE761525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through-the-needle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microbiopsy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forceps (M</a:t>
            </a:r>
            <a:r>
              <a:rPr lang="en-US" dirty="0"/>
              <a:t>oray </a:t>
            </a:r>
            <a:r>
              <a:rPr lang="en-US" dirty="0" err="1"/>
              <a:t>microforceps</a:t>
            </a:r>
            <a:r>
              <a:rPr lang="en-US" dirty="0"/>
              <a:t>; US Endoscopy, Mentor, Ohio) has been developed that is placed within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19-gauge</a:t>
            </a:r>
            <a:r>
              <a:rPr lang="en-US" dirty="0"/>
              <a:t> EUS FNA needle</a:t>
            </a:r>
            <a:endParaRPr lang="en-GB" dirty="0"/>
          </a:p>
          <a:p>
            <a:r>
              <a:rPr lang="en-GB" dirty="0"/>
              <a:t>W</a:t>
            </a:r>
            <a:r>
              <a:rPr lang="en-US" dirty="0"/>
              <a:t>e await the results of these to determine the potential of this device, its adverse event profile, and its potential role in the evaluation of pancreatic cystic lesions</a:t>
            </a:r>
          </a:p>
        </p:txBody>
      </p:sp>
    </p:spTree>
    <p:extLst>
      <p:ext uri="{BB962C8B-B14F-4D97-AF65-F5344CB8AC3E}">
        <p14:creationId xmlns:p14="http://schemas.microsoft.com/office/powerpoint/2010/main" val="41430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4" y="862886"/>
            <a:ext cx="8950816" cy="485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2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747"/>
          </a:xfrm>
        </p:spPr>
        <p:txBody>
          <a:bodyPr>
            <a:normAutofit/>
          </a:bodyPr>
          <a:lstStyle/>
          <a:p>
            <a:r>
              <a:rPr lang="en-US" sz="3600" dirty="0"/>
              <a:t>Endoscopic Ultrasound-Guided Fine-Needle Aspiration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872"/>
            <a:ext cx="10515600" cy="549612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risk of adverse events</a:t>
            </a:r>
            <a:r>
              <a:rPr lang="en-US" dirty="0"/>
              <a:t> from EUS FNA is </a:t>
            </a:r>
            <a:r>
              <a:rPr lang="en-US" dirty="0">
                <a:solidFill>
                  <a:srgbClr val="FF0000"/>
                </a:solidFill>
              </a:rPr>
              <a:t>slightly higher in pancreatic cystic </a:t>
            </a:r>
            <a:r>
              <a:rPr lang="en-US" dirty="0"/>
              <a:t>lesions compared with FNA of </a:t>
            </a:r>
            <a:r>
              <a:rPr lang="en-US" dirty="0">
                <a:solidFill>
                  <a:srgbClr val="FF0000"/>
                </a:solidFill>
              </a:rPr>
              <a:t>a solid lesion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Antibiotic prophylaxis </a:t>
            </a:r>
            <a:r>
              <a:rPr lang="en-US" dirty="0"/>
              <a:t>is recommended, usually with intravenous ciprofloxacin, before the procedure. The American Society of Gastrointestinal Endoscopy (ASGE) suggests that </a:t>
            </a:r>
            <a:r>
              <a:rPr lang="en-US" dirty="0">
                <a:solidFill>
                  <a:srgbClr val="FF0000"/>
                </a:solidFill>
              </a:rPr>
              <a:t>3 to 5 days of oral ciprofloxacin</a:t>
            </a:r>
            <a:r>
              <a:rPr lang="en-US" dirty="0"/>
              <a:t> may be continued</a:t>
            </a:r>
          </a:p>
          <a:p>
            <a:r>
              <a:rPr lang="en-US" dirty="0"/>
              <a:t>One concern about performing EUS FNA in pancreatic cystic lesions, which may harbor HGD or IC, is the </a:t>
            </a:r>
            <a:r>
              <a:rPr lang="en-US" dirty="0">
                <a:solidFill>
                  <a:srgbClr val="FF0000"/>
                </a:solidFill>
              </a:rPr>
              <a:t>potential risk of peritoneal seeding from FNA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655" y="0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519" y="1444963"/>
            <a:ext cx="9620746" cy="421939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Between 2% and 13% of patients undergoing CT or MRI,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no symptoms or history of pancreatic disease </a:t>
            </a:r>
            <a:r>
              <a:rPr lang="en-US" dirty="0"/>
              <a:t>are found to have pancreatic cysts</a:t>
            </a:r>
          </a:p>
          <a:p>
            <a:r>
              <a:rPr lang="en-US" dirty="0"/>
              <a:t>Represent a broad spectrum from </a:t>
            </a:r>
            <a:r>
              <a:rPr lang="en-US" dirty="0">
                <a:solidFill>
                  <a:srgbClr val="FF0000"/>
                </a:solidFill>
              </a:rPr>
              <a:t>benign</a:t>
            </a:r>
            <a:r>
              <a:rPr lang="en-US" dirty="0"/>
              <a:t> cysts to </a:t>
            </a:r>
            <a:r>
              <a:rPr lang="en-US" dirty="0" err="1">
                <a:solidFill>
                  <a:srgbClr val="FF0000"/>
                </a:solidFill>
              </a:rPr>
              <a:t>premaligant</a:t>
            </a:r>
            <a:r>
              <a:rPr lang="en-US" dirty="0">
                <a:solidFill>
                  <a:srgbClr val="FF0000"/>
                </a:solidFill>
              </a:rPr>
              <a:t> and malignant cysts</a:t>
            </a:r>
          </a:p>
          <a:p>
            <a:r>
              <a:rPr lang="en-US" dirty="0"/>
              <a:t>Despite advances in </a:t>
            </a:r>
            <a:r>
              <a:rPr lang="en-US" dirty="0">
                <a:solidFill>
                  <a:srgbClr val="FF0000"/>
                </a:solidFill>
              </a:rPr>
              <a:t>CT and MRI</a:t>
            </a:r>
            <a:r>
              <a:rPr lang="en-US" dirty="0"/>
              <a:t>, the ability of cross-sectional modalities to identify the exact nature of a cyst remains </a:t>
            </a:r>
            <a:r>
              <a:rPr lang="en-US" dirty="0">
                <a:solidFill>
                  <a:srgbClr val="FF0000"/>
                </a:solidFill>
              </a:rPr>
              <a:t>limited</a:t>
            </a:r>
          </a:p>
          <a:p>
            <a:r>
              <a:rPr lang="en-US" dirty="0">
                <a:solidFill>
                  <a:srgbClr val="FF0000"/>
                </a:solidFill>
              </a:rPr>
              <a:t>EUS is ideally </a:t>
            </a:r>
            <a:r>
              <a:rPr lang="en-US" dirty="0"/>
              <a:t>suited for the imaging of pancreatic lesions because of its high resolution and ability to sample cystic lesions</a:t>
            </a:r>
          </a:p>
        </p:txBody>
      </p:sp>
    </p:spTree>
    <p:extLst>
      <p:ext uri="{BB962C8B-B14F-4D97-AF65-F5344CB8AC3E}">
        <p14:creationId xmlns:p14="http://schemas.microsoft.com/office/powerpoint/2010/main" val="35666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/>
              <a:t>Analysis of Cyst Fluid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Appearance of the Aspirate and the String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Fluid from </a:t>
            </a:r>
            <a:r>
              <a:rPr lang="en-US" dirty="0" err="1">
                <a:solidFill>
                  <a:srgbClr val="FF0000"/>
                </a:solidFill>
              </a:rPr>
              <a:t>pseudocysts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can have a </a:t>
            </a:r>
            <a:r>
              <a:rPr lang="en-US" dirty="0">
                <a:solidFill>
                  <a:srgbClr val="FF0000"/>
                </a:solidFill>
              </a:rPr>
              <a:t>brown, bloody, or purulent </a:t>
            </a:r>
            <a:r>
              <a:rPr lang="en-US" dirty="0"/>
              <a:t>exudate due to the presence of neutrophils</a:t>
            </a:r>
          </a:p>
          <a:p>
            <a:r>
              <a:rPr lang="en-US" dirty="0" err="1">
                <a:solidFill>
                  <a:srgbClr val="FF0000"/>
                </a:solidFill>
              </a:rPr>
              <a:t>Lymphoepithelial</a:t>
            </a:r>
            <a:r>
              <a:rPr lang="en-US" dirty="0">
                <a:solidFill>
                  <a:srgbClr val="FF0000"/>
                </a:solidFill>
              </a:rPr>
              <a:t> cysts </a:t>
            </a:r>
            <a:r>
              <a:rPr lang="en-US" dirty="0"/>
              <a:t>have a distinctive white, </a:t>
            </a:r>
            <a:r>
              <a:rPr lang="en-US" dirty="0">
                <a:solidFill>
                  <a:srgbClr val="FF0000"/>
                </a:solidFill>
              </a:rPr>
              <a:t>opaque</a:t>
            </a:r>
            <a:r>
              <a:rPr lang="en-US" dirty="0"/>
              <a:t> fluid</a:t>
            </a:r>
          </a:p>
          <a:p>
            <a:r>
              <a:rPr lang="en-US" dirty="0"/>
              <a:t>Fluid from </a:t>
            </a:r>
            <a:r>
              <a:rPr lang="en-US" dirty="0">
                <a:solidFill>
                  <a:srgbClr val="FF0000"/>
                </a:solidFill>
              </a:rPr>
              <a:t>mucin-producing cysts </a:t>
            </a:r>
            <a:r>
              <a:rPr lang="en-US" dirty="0"/>
              <a:t>is typically </a:t>
            </a:r>
            <a:r>
              <a:rPr lang="en-US" dirty="0">
                <a:solidFill>
                  <a:srgbClr val="FF0000"/>
                </a:solidFill>
              </a:rPr>
              <a:t>clear </a:t>
            </a:r>
          </a:p>
          <a:p>
            <a:r>
              <a:rPr lang="en-US" dirty="0">
                <a:solidFill>
                  <a:srgbClr val="FF0000"/>
                </a:solidFill>
              </a:rPr>
              <a:t>Mucin-producing cysts </a:t>
            </a:r>
            <a:r>
              <a:rPr lang="en-US" dirty="0"/>
              <a:t>typically produce </a:t>
            </a:r>
            <a:r>
              <a:rPr lang="en-US" dirty="0">
                <a:solidFill>
                  <a:srgbClr val="FF0000"/>
                </a:solidFill>
              </a:rPr>
              <a:t>viscous fluid</a:t>
            </a:r>
            <a:r>
              <a:rPr lang="en-US" dirty="0"/>
              <a:t>, which may be difficult to aspirate</a:t>
            </a:r>
          </a:p>
          <a:p>
            <a:r>
              <a:rPr lang="en-US" dirty="0"/>
              <a:t>The “</a:t>
            </a:r>
            <a:r>
              <a:rPr lang="en-US" dirty="0">
                <a:solidFill>
                  <a:srgbClr val="FF0000"/>
                </a:solidFill>
              </a:rPr>
              <a:t>string test</a:t>
            </a:r>
            <a:r>
              <a:rPr lang="en-US" dirty="0"/>
              <a:t>” is a simple clinical tool that relies on the viscosity of fluid to differentiate mucin producing from non–mucin producing cysts</a:t>
            </a:r>
          </a:p>
        </p:txBody>
      </p:sp>
    </p:spTree>
    <p:extLst>
      <p:ext uri="{BB962C8B-B14F-4D97-AF65-F5344CB8AC3E}">
        <p14:creationId xmlns:p14="http://schemas.microsoft.com/office/powerpoint/2010/main" val="33599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3854"/>
          </a:xfrm>
        </p:spPr>
        <p:txBody>
          <a:bodyPr>
            <a:normAutofit/>
          </a:bodyPr>
          <a:lstStyle/>
          <a:p>
            <a:r>
              <a:rPr lang="en-US" sz="3600" dirty="0"/>
              <a:t>string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3855"/>
            <a:ext cx="10515600" cy="5700408"/>
          </a:xfrm>
        </p:spPr>
        <p:txBody>
          <a:bodyPr>
            <a:normAutofit/>
          </a:bodyPr>
          <a:lstStyle/>
          <a:p>
            <a:r>
              <a:rPr lang="en-US" dirty="0"/>
              <a:t>Following EUS </a:t>
            </a:r>
            <a:r>
              <a:rPr lang="en-US" dirty="0" err="1"/>
              <a:t>FNA,a</a:t>
            </a:r>
            <a:r>
              <a:rPr lang="en-US" dirty="0"/>
              <a:t> drop of fluid is placed between two gloved  fingers, which are then slowly spread apart</a:t>
            </a:r>
          </a:p>
          <a:p>
            <a:r>
              <a:rPr lang="en-US" dirty="0"/>
              <a:t> A positive test is one in which a string of cyst fluid measuring </a:t>
            </a:r>
            <a:r>
              <a:rPr lang="en-US" dirty="0">
                <a:solidFill>
                  <a:srgbClr val="FF0000"/>
                </a:solidFill>
              </a:rPr>
              <a:t>1 cm </a:t>
            </a:r>
            <a:r>
              <a:rPr lang="en-US" dirty="0"/>
              <a:t>in length is formed and lasts for </a:t>
            </a:r>
            <a:r>
              <a:rPr lang="en-US" dirty="0">
                <a:solidFill>
                  <a:srgbClr val="FF0000"/>
                </a:solidFill>
              </a:rPr>
              <a:t>1 second or more</a:t>
            </a:r>
            <a:r>
              <a:rPr lang="en-US" dirty="0"/>
              <a:t> before disruption</a:t>
            </a:r>
          </a:p>
          <a:p>
            <a:r>
              <a:rPr lang="en-US" dirty="0"/>
              <a:t>One study that evaluated the </a:t>
            </a:r>
            <a:r>
              <a:rPr lang="en-US" dirty="0">
                <a:solidFill>
                  <a:srgbClr val="FF0000"/>
                </a:solidFill>
              </a:rPr>
              <a:t>string test found that it had performance characteristics similar to cyst fluid carcinoembryonic antigen (CEA),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/>
              <a:t>The</a:t>
            </a:r>
            <a:r>
              <a:rPr lang="en-US"/>
              <a:t> </a:t>
            </a:r>
            <a:r>
              <a:rPr lang="en-US" dirty="0"/>
              <a:t>combination of the string test and cyst fluid CEA having improved performance characteristics as compared with each of these tests individually</a:t>
            </a:r>
          </a:p>
        </p:txBody>
      </p:sp>
    </p:spTree>
    <p:extLst>
      <p:ext uri="{BB962C8B-B14F-4D97-AF65-F5344CB8AC3E}">
        <p14:creationId xmlns:p14="http://schemas.microsoft.com/office/powerpoint/2010/main" val="22774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7667"/>
          </a:xfrm>
        </p:spPr>
        <p:txBody>
          <a:bodyPr>
            <a:normAutofit/>
          </a:bodyPr>
          <a:lstStyle/>
          <a:p>
            <a:r>
              <a:rPr lang="en-US" sz="3600" dirty="0"/>
              <a:t>Cytology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7319"/>
            <a:ext cx="10515600" cy="54864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specificity </a:t>
            </a:r>
            <a:r>
              <a:rPr lang="en-US" dirty="0"/>
              <a:t>of cytology in most studies is excellent and approaches </a:t>
            </a:r>
            <a:r>
              <a:rPr lang="en-US" dirty="0">
                <a:solidFill>
                  <a:srgbClr val="FF0000"/>
                </a:solidFill>
              </a:rPr>
              <a:t>100%</a:t>
            </a:r>
            <a:r>
              <a:rPr lang="en-US" dirty="0"/>
              <a:t>, but the </a:t>
            </a:r>
            <a:r>
              <a:rPr lang="en-US" dirty="0">
                <a:solidFill>
                  <a:srgbClr val="FF0000"/>
                </a:solidFill>
              </a:rPr>
              <a:t>sensitivity</a:t>
            </a:r>
            <a:r>
              <a:rPr lang="en-US" dirty="0"/>
              <a:t> varies considerably in reported series: </a:t>
            </a:r>
            <a:r>
              <a:rPr lang="en-US" dirty="0">
                <a:solidFill>
                  <a:srgbClr val="FF0000"/>
                </a:solidFill>
              </a:rPr>
              <a:t>55% and 59%, 89% and 97%,</a:t>
            </a:r>
          </a:p>
          <a:p>
            <a:r>
              <a:rPr lang="en-US" dirty="0">
                <a:solidFill>
                  <a:srgbClr val="FF0000"/>
                </a:solidFill>
              </a:rPr>
              <a:t>Sampling error </a:t>
            </a:r>
            <a:r>
              <a:rPr lang="en-US" dirty="0"/>
              <a:t>may occur in both </a:t>
            </a:r>
            <a:r>
              <a:rPr lang="en-US" dirty="0" err="1"/>
              <a:t>microcystic</a:t>
            </a:r>
            <a:r>
              <a:rPr lang="en-US" dirty="0"/>
              <a:t> and mucinous lesions in which cellular </a:t>
            </a:r>
            <a:r>
              <a:rPr lang="en-US" dirty="0">
                <a:solidFill>
                  <a:srgbClr val="FF0000"/>
                </a:solidFill>
              </a:rPr>
              <a:t>atypia is patchy</a:t>
            </a:r>
            <a:r>
              <a:rPr lang="en-US" dirty="0"/>
              <a:t>, which may lead to </a:t>
            </a:r>
            <a:r>
              <a:rPr lang="en-US" dirty="0">
                <a:solidFill>
                  <a:srgbClr val="FF0000"/>
                </a:solidFill>
              </a:rPr>
              <a:t>false-negative  results</a:t>
            </a:r>
          </a:p>
          <a:p>
            <a:r>
              <a:rPr lang="en-US" dirty="0"/>
              <a:t>Presence of </a:t>
            </a:r>
            <a:r>
              <a:rPr lang="en-US" dirty="0">
                <a:solidFill>
                  <a:srgbClr val="FF0000"/>
                </a:solidFill>
              </a:rPr>
              <a:t>blood or benign epithelial cells </a:t>
            </a:r>
            <a:r>
              <a:rPr lang="en-US" dirty="0"/>
              <a:t>from the gastric or duodenal mucosa can make interpretation difficult or lead to </a:t>
            </a:r>
            <a:r>
              <a:rPr lang="en-US" dirty="0">
                <a:solidFill>
                  <a:srgbClr val="FF0000"/>
                </a:solidFill>
              </a:rPr>
              <a:t>false positive results</a:t>
            </a:r>
          </a:p>
          <a:p>
            <a:r>
              <a:rPr lang="en-US" dirty="0"/>
              <a:t>The presence of </a:t>
            </a:r>
            <a:r>
              <a:rPr lang="en-US" dirty="0">
                <a:solidFill>
                  <a:srgbClr val="FF0000"/>
                </a:solidFill>
              </a:rPr>
              <a:t>on-site evaluation </a:t>
            </a:r>
            <a:r>
              <a:rPr lang="en-US" dirty="0"/>
              <a:t>for adequacy of samples obtained by EUS FNA can improve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49"/>
            <a:ext cx="10515600" cy="1789889"/>
          </a:xfrm>
        </p:spPr>
        <p:txBody>
          <a:bodyPr/>
          <a:lstStyle/>
          <a:p>
            <a:r>
              <a:rPr lang="en-US" i="1" dirty="0"/>
              <a:t>Carcinoembryonic Antigen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490"/>
            <a:ext cx="10515600" cy="5982510"/>
          </a:xfrm>
        </p:spPr>
        <p:txBody>
          <a:bodyPr>
            <a:normAutofit/>
          </a:bodyPr>
          <a:lstStyle/>
          <a:p>
            <a:r>
              <a:rPr lang="en-US" dirty="0"/>
              <a:t>CEA is found in </a:t>
            </a:r>
            <a:r>
              <a:rPr lang="en-US" dirty="0">
                <a:solidFill>
                  <a:srgbClr val="FF0000"/>
                </a:solidFill>
              </a:rPr>
              <a:t>high</a:t>
            </a:r>
            <a:r>
              <a:rPr lang="en-US" dirty="0"/>
              <a:t> levels in </a:t>
            </a:r>
            <a:r>
              <a:rPr lang="en-US" dirty="0">
                <a:solidFill>
                  <a:srgbClr val="FF0000"/>
                </a:solidFill>
              </a:rPr>
              <a:t>mucin-producing cysts</a:t>
            </a:r>
            <a:r>
              <a:rPr lang="en-US" dirty="0"/>
              <a:t>, whereas levels are </a:t>
            </a:r>
            <a:r>
              <a:rPr lang="en-US" dirty="0">
                <a:solidFill>
                  <a:srgbClr val="FF0000"/>
                </a:solidFill>
              </a:rPr>
              <a:t>low</a:t>
            </a:r>
            <a:r>
              <a:rPr lang="en-US" dirty="0"/>
              <a:t> in </a:t>
            </a:r>
            <a:r>
              <a:rPr lang="en-US" dirty="0" err="1">
                <a:solidFill>
                  <a:srgbClr val="FF0000"/>
                </a:solidFill>
              </a:rPr>
              <a:t>pseudocysts</a:t>
            </a:r>
            <a:r>
              <a:rPr lang="en-US" dirty="0">
                <a:solidFill>
                  <a:srgbClr val="FF0000"/>
                </a:solidFill>
              </a:rPr>
              <a:t> and SCAs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cutoff</a:t>
            </a:r>
            <a:r>
              <a:rPr lang="en-US" dirty="0"/>
              <a:t> used by most </a:t>
            </a:r>
            <a:r>
              <a:rPr lang="en-US" dirty="0" err="1"/>
              <a:t>endoscopists</a:t>
            </a:r>
            <a:r>
              <a:rPr lang="en-US" dirty="0"/>
              <a:t> to differentiate a mucin-producing from a non–mucin producing cyst is greater than </a:t>
            </a:r>
            <a:r>
              <a:rPr lang="en-US" dirty="0">
                <a:solidFill>
                  <a:srgbClr val="FF0000"/>
                </a:solidFill>
              </a:rPr>
              <a:t>192 ng/mL with an accuracy of 79% </a:t>
            </a:r>
          </a:p>
          <a:p>
            <a:r>
              <a:rPr lang="en-US" dirty="0">
                <a:solidFill>
                  <a:srgbClr val="FF0000"/>
                </a:solidFill>
              </a:rPr>
              <a:t>Other studies </a:t>
            </a:r>
            <a:r>
              <a:rPr lang="en-US" dirty="0"/>
              <a:t>have suggested an alternative </a:t>
            </a:r>
            <a:r>
              <a:rPr lang="en-US" dirty="0">
                <a:solidFill>
                  <a:srgbClr val="FF0000"/>
                </a:solidFill>
              </a:rPr>
              <a:t>cutoff that varies from 100 to 800 ng/ml</a:t>
            </a:r>
          </a:p>
          <a:p>
            <a:r>
              <a:rPr lang="en-US" dirty="0"/>
              <a:t>CEA concentration </a:t>
            </a:r>
            <a:r>
              <a:rPr lang="en-US" dirty="0">
                <a:solidFill>
                  <a:srgbClr val="FF0000"/>
                </a:solidFill>
              </a:rPr>
              <a:t>greater than 800 ng/mL </a:t>
            </a:r>
            <a:r>
              <a:rPr lang="en-US" dirty="0"/>
              <a:t>strongly suggested a mucin-producing lesion </a:t>
            </a:r>
            <a:r>
              <a:rPr lang="en-US" dirty="0">
                <a:solidFill>
                  <a:srgbClr val="FF0000"/>
                </a:solidFill>
              </a:rPr>
              <a:t>(sensitivity, 48%; specificity, 98%). </a:t>
            </a:r>
            <a:r>
              <a:rPr lang="en-US" dirty="0"/>
              <a:t>Conversely, a </a:t>
            </a:r>
            <a:r>
              <a:rPr lang="en-US" dirty="0">
                <a:solidFill>
                  <a:srgbClr val="FF0000"/>
                </a:solidFill>
              </a:rPr>
              <a:t>low level of CEA in cyst fluid of less than 5 ng/ml </a:t>
            </a:r>
            <a:r>
              <a:rPr lang="en-US" dirty="0"/>
              <a:t>is strongly suggestive of a non–mucin producing PCL, such as a SCA (sensitivity, 50%; specificity, 95%).</a:t>
            </a:r>
          </a:p>
          <a:p>
            <a:r>
              <a:rPr lang="en-US" dirty="0"/>
              <a:t>Laboratories require anywhere from </a:t>
            </a:r>
            <a:r>
              <a:rPr lang="en-US" dirty="0">
                <a:solidFill>
                  <a:srgbClr val="FF0000"/>
                </a:solidFill>
              </a:rPr>
              <a:t>0.25 to 1 mL </a:t>
            </a:r>
            <a:r>
              <a:rPr lang="en-US" dirty="0"/>
              <a:t>of fluid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5642"/>
            <a:ext cx="10515600" cy="1264596"/>
          </a:xfrm>
        </p:spPr>
        <p:txBody>
          <a:bodyPr>
            <a:normAutofit/>
          </a:bodyPr>
          <a:lstStyle/>
          <a:p>
            <a:r>
              <a:rPr lang="en-US" sz="3600" i="1" dirty="0"/>
              <a:t>Carcinoembryonic Antigen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955"/>
            <a:ext cx="10515600" cy="4357990"/>
          </a:xfrm>
        </p:spPr>
        <p:txBody>
          <a:bodyPr/>
          <a:lstStyle/>
          <a:p>
            <a:r>
              <a:rPr lang="en-US" dirty="0"/>
              <a:t>An elevated level of CEA in cyst fluid has not been shown to be associated with an increased risk of HGD or IC; </a:t>
            </a:r>
            <a:r>
              <a:rPr lang="en-US" dirty="0">
                <a:solidFill>
                  <a:srgbClr val="FF0000"/>
                </a:solidFill>
              </a:rPr>
              <a:t>therefore it should not be used as a marker of malignant transformation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smtClean="0"/>
              <a:t>A very </a:t>
            </a:r>
            <a:r>
              <a:rPr lang="en-US" dirty="0"/>
              <a:t>high or low cyst fluid CEA is helpful in either identifying or excluding a mucin-producing cyst</a:t>
            </a:r>
          </a:p>
        </p:txBody>
      </p:sp>
    </p:spTree>
    <p:extLst>
      <p:ext uri="{BB962C8B-B14F-4D97-AF65-F5344CB8AC3E}">
        <p14:creationId xmlns:p14="http://schemas.microsoft.com/office/powerpoint/2010/main" val="28579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08562"/>
            <a:ext cx="10515600" cy="1712067"/>
          </a:xfrm>
        </p:spPr>
        <p:txBody>
          <a:bodyPr>
            <a:normAutofit/>
          </a:bodyPr>
          <a:lstStyle/>
          <a:p>
            <a:r>
              <a:rPr lang="en-US" sz="3600" i="1" dirty="0"/>
              <a:t>Cyst Fluid Amylase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149"/>
            <a:ext cx="10515600" cy="4717814"/>
          </a:xfrm>
        </p:spPr>
        <p:txBody>
          <a:bodyPr>
            <a:normAutofit/>
          </a:bodyPr>
          <a:lstStyle/>
          <a:p>
            <a:r>
              <a:rPr lang="en-US" sz="3200" dirty="0"/>
              <a:t>Cyst fluid amylase requires approximately </a:t>
            </a:r>
            <a:r>
              <a:rPr lang="en-US" sz="3200" dirty="0">
                <a:solidFill>
                  <a:srgbClr val="FF0000"/>
                </a:solidFill>
              </a:rPr>
              <a:t>0.5 mL </a:t>
            </a:r>
            <a:r>
              <a:rPr lang="en-US" sz="3200" dirty="0"/>
              <a:t>of fluid for analysis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Should be </a:t>
            </a:r>
            <a:r>
              <a:rPr lang="en-US" sz="3200" dirty="0"/>
              <a:t>sent </a:t>
            </a:r>
            <a:r>
              <a:rPr lang="en-US" sz="3200" dirty="0">
                <a:solidFill>
                  <a:srgbClr val="C00000"/>
                </a:solidFill>
              </a:rPr>
              <a:t>if a </a:t>
            </a:r>
            <a:r>
              <a:rPr lang="en-US" sz="3200" dirty="0" err="1">
                <a:solidFill>
                  <a:srgbClr val="C00000"/>
                </a:solidFill>
              </a:rPr>
              <a:t>pseudocyst</a:t>
            </a:r>
            <a:r>
              <a:rPr lang="en-US" sz="3200" dirty="0">
                <a:solidFill>
                  <a:srgbClr val="C00000"/>
                </a:solidFill>
              </a:rPr>
              <a:t> is within the differential diagnosis.</a:t>
            </a:r>
          </a:p>
          <a:p>
            <a:r>
              <a:rPr lang="en-US" sz="3200" dirty="0"/>
              <a:t>A level of </a:t>
            </a:r>
            <a:r>
              <a:rPr lang="en-US" sz="3200" dirty="0">
                <a:solidFill>
                  <a:srgbClr val="C00000"/>
                </a:solidFill>
              </a:rPr>
              <a:t>less than 250 U/mL </a:t>
            </a:r>
            <a:r>
              <a:rPr lang="en-US" sz="3200" dirty="0"/>
              <a:t>virtually </a:t>
            </a:r>
            <a:r>
              <a:rPr lang="en-US" sz="3200" dirty="0">
                <a:solidFill>
                  <a:srgbClr val="C00000"/>
                </a:solidFill>
              </a:rPr>
              <a:t>excludes a </a:t>
            </a:r>
            <a:r>
              <a:rPr lang="en-US" sz="3200" dirty="0" err="1">
                <a:solidFill>
                  <a:srgbClr val="C00000"/>
                </a:solidFill>
              </a:rPr>
              <a:t>pseudocyst</a:t>
            </a:r>
            <a:r>
              <a:rPr lang="en-US" sz="3200" dirty="0">
                <a:solidFill>
                  <a:srgbClr val="C00000"/>
                </a:solidFill>
              </a:rPr>
              <a:t> (sensitivity, 44%; specificity, 98%)</a:t>
            </a:r>
          </a:p>
          <a:p>
            <a:r>
              <a:rPr lang="en-US" sz="3200" dirty="0"/>
              <a:t>The levels of cyst fluid amylase vary in both MCN and IPMN and cannot be used to differentiate between these two entities</a:t>
            </a:r>
          </a:p>
        </p:txBody>
      </p:sp>
    </p:spTree>
    <p:extLst>
      <p:ext uri="{BB962C8B-B14F-4D97-AF65-F5344CB8AC3E}">
        <p14:creationId xmlns:p14="http://schemas.microsoft.com/office/powerpoint/2010/main" val="35921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to Perform EUS FNA and What to Send It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We perform EUS FNA when the diagnosis is unclear and the result could alter management or concerning features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F38CC1-73C5-4BD1-86F8-052BCEC4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Analysis of Cyst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ABA616-2A3C-49DA-9261-21EDBC7BF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Appearance</a:t>
            </a:r>
            <a:r>
              <a:rPr lang="en-US" sz="2600" dirty="0"/>
              <a:t> of the Aspirate and the String Test </a:t>
            </a:r>
          </a:p>
          <a:p>
            <a:r>
              <a:rPr lang="en-US" sz="2600" b="1" dirty="0"/>
              <a:t>Cytology</a:t>
            </a:r>
            <a:r>
              <a:rPr lang="en-US" sz="2600" dirty="0"/>
              <a:t>:  specificity 100%, sensitivities of 55% and 59%</a:t>
            </a:r>
          </a:p>
          <a:p>
            <a:r>
              <a:rPr lang="en-US" sz="2600" b="1" dirty="0"/>
              <a:t>Molecular Markers </a:t>
            </a:r>
            <a:r>
              <a:rPr lang="en-US" sz="2600" dirty="0"/>
              <a:t>:</a:t>
            </a:r>
          </a:p>
          <a:p>
            <a:pPr lvl="1"/>
            <a:r>
              <a:rPr lang="en-US" sz="2600" i="1" dirty="0"/>
              <a:t>KRAS</a:t>
            </a:r>
            <a:r>
              <a:rPr lang="en-US" sz="2600" dirty="0"/>
              <a:t> and </a:t>
            </a:r>
            <a:r>
              <a:rPr lang="en-US" sz="2600" i="1" dirty="0"/>
              <a:t>RNF43 </a:t>
            </a:r>
            <a:r>
              <a:rPr lang="en-US" sz="2600" dirty="0"/>
              <a:t>: IPMNs and MCNs </a:t>
            </a:r>
          </a:p>
          <a:p>
            <a:pPr lvl="1"/>
            <a:r>
              <a:rPr lang="en-US" sz="2600" dirty="0"/>
              <a:t> </a:t>
            </a:r>
            <a:r>
              <a:rPr lang="en-US" sz="2600" i="1" dirty="0"/>
              <a:t>GNAS</a:t>
            </a:r>
            <a:r>
              <a:rPr lang="en-US" sz="2600" dirty="0"/>
              <a:t> :  almost exclusively in IPMNs</a:t>
            </a:r>
          </a:p>
          <a:p>
            <a:r>
              <a:rPr lang="en-US" sz="2600" b="1" dirty="0"/>
              <a:t>Protein Markers </a:t>
            </a:r>
            <a:r>
              <a:rPr lang="en-US" sz="2600" dirty="0"/>
              <a:t>:</a:t>
            </a:r>
          </a:p>
          <a:p>
            <a:pPr lvl="1"/>
            <a:r>
              <a:rPr lang="en-US" sz="2600" dirty="0"/>
              <a:t>CEA:  cutoff  greater than </a:t>
            </a:r>
            <a:r>
              <a:rPr lang="en-US" sz="2600" b="1" dirty="0">
                <a:solidFill>
                  <a:srgbClr val="FF0000"/>
                </a:solidFill>
              </a:rPr>
              <a:t>192</a:t>
            </a:r>
            <a:r>
              <a:rPr lang="en-US" sz="2600" dirty="0"/>
              <a:t> ng/mL sensitivity of 63% and specificity of 93%</a:t>
            </a:r>
          </a:p>
          <a:p>
            <a:pPr lvl="1"/>
            <a:r>
              <a:rPr lang="en-US" sz="2600" dirty="0"/>
              <a:t>Amylase : </a:t>
            </a:r>
            <a:r>
              <a:rPr lang="en-US" sz="2600" b="1" dirty="0">
                <a:solidFill>
                  <a:srgbClr val="FF0000"/>
                </a:solidFill>
              </a:rPr>
              <a:t>&lt;250 </a:t>
            </a:r>
            <a:r>
              <a:rPr lang="en-US" sz="2600" dirty="0"/>
              <a:t>U/mL  excludes a pseudocyst, specificity 98%, sensitivity, 44%</a:t>
            </a:r>
          </a:p>
        </p:txBody>
      </p:sp>
    </p:spTree>
    <p:extLst>
      <p:ext uri="{BB962C8B-B14F-4D97-AF65-F5344CB8AC3E}">
        <p14:creationId xmlns:p14="http://schemas.microsoft.com/office/powerpoint/2010/main" val="4265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5642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Pseudocysts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426"/>
            <a:ext cx="10515600" cy="5301574"/>
          </a:xfrm>
        </p:spPr>
        <p:txBody>
          <a:bodyPr>
            <a:normAutofit/>
          </a:bodyPr>
          <a:lstStyle/>
          <a:p>
            <a:r>
              <a:rPr lang="en-US" sz="3400" dirty="0"/>
              <a:t>Most common type of pancreatic cyst seen</a:t>
            </a:r>
          </a:p>
          <a:p>
            <a:r>
              <a:rPr lang="en-US" sz="3400" dirty="0">
                <a:solidFill>
                  <a:srgbClr val="C00000"/>
                </a:solidFill>
              </a:rPr>
              <a:t>Almost always occur </a:t>
            </a:r>
            <a:r>
              <a:rPr lang="en-US" sz="3400" dirty="0"/>
              <a:t>in the setting of an episode of acute </a:t>
            </a:r>
            <a:r>
              <a:rPr lang="en-US" sz="3400" dirty="0">
                <a:solidFill>
                  <a:srgbClr val="C00000"/>
                </a:solidFill>
              </a:rPr>
              <a:t>pancreatitis</a:t>
            </a:r>
            <a:r>
              <a:rPr lang="en-US" sz="3400" dirty="0"/>
              <a:t> or in patients with chronic pancreatitis</a:t>
            </a:r>
          </a:p>
          <a:p>
            <a:r>
              <a:rPr lang="en-US" sz="3400" dirty="0"/>
              <a:t>Lack a true epithelial lining, as their walls consist of inflammatory and fibrous tissue. These walls are thin in early </a:t>
            </a:r>
            <a:r>
              <a:rPr lang="en-US" sz="3400" dirty="0" err="1"/>
              <a:t>pseudocysts</a:t>
            </a:r>
            <a:r>
              <a:rPr lang="en-US" sz="3400" dirty="0"/>
              <a:t>, but they may become thicker as they mature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89106"/>
            <a:ext cx="10515600" cy="145914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Pseudocysts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8757"/>
            <a:ext cx="10515600" cy="60992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be any size and are </a:t>
            </a:r>
            <a:r>
              <a:rPr lang="en-US" dirty="0">
                <a:solidFill>
                  <a:srgbClr val="C00000"/>
                </a:solidFill>
              </a:rPr>
              <a:t>usually </a:t>
            </a:r>
            <a:r>
              <a:rPr lang="en-US" dirty="0" err="1">
                <a:solidFill>
                  <a:srgbClr val="C00000"/>
                </a:solidFill>
              </a:rPr>
              <a:t>unilocular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anechoic</a:t>
            </a:r>
          </a:p>
          <a:p>
            <a:r>
              <a:rPr lang="en-US" dirty="0"/>
              <a:t>This appearance may change owing to the presence of </a:t>
            </a:r>
            <a:r>
              <a:rPr lang="en-US" dirty="0">
                <a:solidFill>
                  <a:srgbClr val="C00000"/>
                </a:solidFill>
              </a:rPr>
              <a:t>necrotic debris </a:t>
            </a:r>
            <a:r>
              <a:rPr lang="en-US" dirty="0"/>
              <a:t>or infection, </a:t>
            </a:r>
            <a:r>
              <a:rPr lang="en-US" dirty="0">
                <a:solidFill>
                  <a:srgbClr val="FF0000"/>
                </a:solidFill>
              </a:rPr>
              <a:t>thus mimicking a cystic neoplasm</a:t>
            </a:r>
          </a:p>
          <a:p>
            <a:r>
              <a:rPr lang="en-US" dirty="0" err="1">
                <a:solidFill>
                  <a:srgbClr val="C00000"/>
                </a:solidFill>
              </a:rPr>
              <a:t>Septations</a:t>
            </a:r>
            <a:r>
              <a:rPr lang="en-US" dirty="0"/>
              <a:t> are </a:t>
            </a:r>
            <a:r>
              <a:rPr lang="en-US" dirty="0">
                <a:solidFill>
                  <a:srgbClr val="C00000"/>
                </a:solidFill>
              </a:rPr>
              <a:t>rare</a:t>
            </a:r>
            <a:r>
              <a:rPr lang="en-US" dirty="0"/>
              <a:t> but do occur</a:t>
            </a:r>
          </a:p>
          <a:p>
            <a:r>
              <a:rPr lang="en-US" dirty="0">
                <a:solidFill>
                  <a:srgbClr val="C00000"/>
                </a:solidFill>
              </a:rPr>
              <a:t>Often</a:t>
            </a:r>
            <a:r>
              <a:rPr lang="en-US" dirty="0"/>
              <a:t> demonstrate </a:t>
            </a:r>
            <a:r>
              <a:rPr lang="en-US" dirty="0">
                <a:solidFill>
                  <a:srgbClr val="C00000"/>
                </a:solidFill>
              </a:rPr>
              <a:t>direct communication with the MPD</a:t>
            </a:r>
          </a:p>
          <a:p>
            <a:r>
              <a:rPr lang="en-US" dirty="0"/>
              <a:t>Often helpful to look for features of acute or chronic pancreatitis elsewhere in the gland, </a:t>
            </a:r>
          </a:p>
          <a:p>
            <a:r>
              <a:rPr lang="en-US" dirty="0"/>
              <a:t>Should be noted are the </a:t>
            </a:r>
            <a:r>
              <a:rPr lang="en-US" dirty="0">
                <a:solidFill>
                  <a:srgbClr val="C00000"/>
                </a:solidFill>
              </a:rPr>
              <a:t>distance between the intestinal wall and the cyst lumen</a:t>
            </a:r>
            <a:r>
              <a:rPr lang="en-US" dirty="0"/>
              <a:t> and the presence of interposed (by Doppler examination) </a:t>
            </a:r>
            <a:r>
              <a:rPr lang="en-US" dirty="0">
                <a:solidFill>
                  <a:srgbClr val="C00000"/>
                </a:solidFill>
              </a:rPr>
              <a:t>collateral vessels </a:t>
            </a:r>
            <a:r>
              <a:rPr lang="en-US" dirty="0"/>
              <a:t>as evidence of segmental portal hypertension secondary to portal or splenic vein thrombosis. if endoscopic drainage of the </a:t>
            </a:r>
            <a:r>
              <a:rPr lang="en-US" dirty="0" err="1"/>
              <a:t>pseudocyst</a:t>
            </a:r>
            <a:r>
              <a:rPr lang="en-US" dirty="0"/>
              <a:t> is to be performed</a:t>
            </a:r>
          </a:p>
          <a:p>
            <a:r>
              <a:rPr lang="en-US" dirty="0"/>
              <a:t>Reactive, inflammatory looking </a:t>
            </a:r>
            <a:r>
              <a:rPr lang="en-US" dirty="0">
                <a:solidFill>
                  <a:srgbClr val="C00000"/>
                </a:solidFill>
              </a:rPr>
              <a:t>lymph nodes may </a:t>
            </a:r>
            <a:r>
              <a:rPr lang="en-US" dirty="0"/>
              <a:t>also be seen adjacent to the </a:t>
            </a:r>
            <a:r>
              <a:rPr lang="en-US" dirty="0" err="1"/>
              <a:t>pseudocyst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Classification of Pancreatic Cysts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No or Very Low Malignant Potential</a:t>
            </a:r>
          </a:p>
          <a:p>
            <a:r>
              <a:rPr lang="en-US" sz="4000" dirty="0"/>
              <a:t>Malignant Potential</a:t>
            </a:r>
          </a:p>
          <a:p>
            <a:r>
              <a:rPr lang="en-US" sz="4000" dirty="0"/>
              <a:t>Malignant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69651"/>
            <a:ext cx="10515600" cy="2060339"/>
          </a:xfrm>
        </p:spPr>
        <p:txBody>
          <a:bodyPr/>
          <a:lstStyle/>
          <a:p>
            <a:r>
              <a:rPr lang="en-US" dirty="0"/>
              <a:t>FNA of Pseudocysts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4596"/>
            <a:ext cx="10515600" cy="4912367"/>
          </a:xfrm>
        </p:spPr>
        <p:txBody>
          <a:bodyPr>
            <a:normAutofit/>
          </a:bodyPr>
          <a:lstStyle/>
          <a:p>
            <a:r>
              <a:rPr lang="en-US" dirty="0"/>
              <a:t>Because </a:t>
            </a:r>
            <a:r>
              <a:rPr lang="en-US" dirty="0" err="1"/>
              <a:t>pseudocysts</a:t>
            </a:r>
            <a:r>
              <a:rPr lang="en-US" dirty="0"/>
              <a:t> lack an epithelial lining, </a:t>
            </a:r>
            <a:r>
              <a:rPr lang="en-US" dirty="0">
                <a:solidFill>
                  <a:srgbClr val="C00000"/>
                </a:solidFill>
              </a:rPr>
              <a:t>no epithelial cells </a:t>
            </a:r>
            <a:r>
              <a:rPr lang="en-US" dirty="0"/>
              <a:t>should be present in FNA samples unless there is contamination of the needle with gastric or duodenal epithelium during puncture.</a:t>
            </a:r>
          </a:p>
          <a:p>
            <a:r>
              <a:rPr lang="en-US" dirty="0"/>
              <a:t>Aspirated fluid is of </a:t>
            </a:r>
            <a:r>
              <a:rPr lang="en-US" dirty="0">
                <a:solidFill>
                  <a:srgbClr val="C00000"/>
                </a:solidFill>
              </a:rPr>
              <a:t>low viscosity</a:t>
            </a:r>
            <a:r>
              <a:rPr lang="en-US" dirty="0"/>
              <a:t>; it is often dark, turbid, or even bloody</a:t>
            </a:r>
          </a:p>
          <a:p>
            <a:r>
              <a:rPr lang="en-US" dirty="0"/>
              <a:t>Raised amylase (&gt;5000 U/mL)</a:t>
            </a:r>
          </a:p>
          <a:p>
            <a:r>
              <a:rPr lang="en-US" dirty="0"/>
              <a:t>A low amylase level, </a:t>
            </a:r>
            <a:r>
              <a:rPr lang="en-US" dirty="0">
                <a:solidFill>
                  <a:srgbClr val="C00000"/>
                </a:solidFill>
              </a:rPr>
              <a:t>of less than 250 U/m</a:t>
            </a:r>
            <a:r>
              <a:rPr lang="en-US" dirty="0"/>
              <a:t>L, virtually </a:t>
            </a:r>
            <a:r>
              <a:rPr lang="en-US" dirty="0">
                <a:solidFill>
                  <a:srgbClr val="C00000"/>
                </a:solidFill>
              </a:rPr>
              <a:t>excludes</a:t>
            </a:r>
            <a:r>
              <a:rPr lang="en-US" dirty="0"/>
              <a:t> a </a:t>
            </a:r>
            <a:r>
              <a:rPr lang="en-US" dirty="0" err="1"/>
              <a:t>pseudocyst</a:t>
            </a:r>
            <a:endParaRPr lang="en-US" dirty="0"/>
          </a:p>
          <a:p>
            <a:r>
              <a:rPr lang="en-US" dirty="0"/>
              <a:t>levels of other tumor markers should be low, although </a:t>
            </a:r>
            <a:r>
              <a:rPr lang="en-US" dirty="0">
                <a:solidFill>
                  <a:srgbClr val="C00000"/>
                </a:solidFill>
              </a:rPr>
              <a:t>increased CEA levels have been reported when infection is present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494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Serous Cystadenoma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4944"/>
            <a:ext cx="10515600" cy="579768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Commonly</a:t>
            </a:r>
            <a:r>
              <a:rPr lang="en-US" sz="3000" dirty="0"/>
              <a:t>, although not exclusively, in </a:t>
            </a:r>
            <a:r>
              <a:rPr lang="en-US" sz="3000" dirty="0">
                <a:solidFill>
                  <a:srgbClr val="C00000"/>
                </a:solidFill>
              </a:rPr>
              <a:t>women</a:t>
            </a:r>
          </a:p>
          <a:p>
            <a:r>
              <a:rPr lang="en-US" sz="3000" dirty="0"/>
              <a:t>Usually </a:t>
            </a:r>
            <a:r>
              <a:rPr lang="en-US" sz="3000" dirty="0" err="1"/>
              <a:t>unifocal</a:t>
            </a:r>
            <a:r>
              <a:rPr lang="en-US" sz="3000" dirty="0"/>
              <a:t>, or </a:t>
            </a:r>
            <a:r>
              <a:rPr lang="en-US" sz="3000" dirty="0">
                <a:solidFill>
                  <a:srgbClr val="C00000"/>
                </a:solidFill>
              </a:rPr>
              <a:t>single</a:t>
            </a:r>
          </a:p>
          <a:p>
            <a:r>
              <a:rPr lang="en-US" sz="3000" dirty="0"/>
              <a:t>Can occur </a:t>
            </a:r>
            <a:r>
              <a:rPr lang="en-US" sz="3000" dirty="0">
                <a:solidFill>
                  <a:srgbClr val="C00000"/>
                </a:solidFill>
              </a:rPr>
              <a:t>anywhere in the pancreas</a:t>
            </a:r>
          </a:p>
          <a:p>
            <a:r>
              <a:rPr lang="en-US" sz="3000" dirty="0">
                <a:solidFill>
                  <a:srgbClr val="C00000"/>
                </a:solidFill>
              </a:rPr>
              <a:t>Not communicate with the MPD</a:t>
            </a:r>
          </a:p>
          <a:p>
            <a:r>
              <a:rPr lang="en-US" sz="3000" dirty="0"/>
              <a:t>Carry an exceptionally small (</a:t>
            </a:r>
            <a:r>
              <a:rPr lang="en-US" sz="3000" dirty="0">
                <a:solidFill>
                  <a:srgbClr val="C00000"/>
                </a:solidFill>
              </a:rPr>
              <a:t>0.1%) risk </a:t>
            </a:r>
            <a:r>
              <a:rPr lang="en-US" sz="3000" dirty="0"/>
              <a:t>of transformation into cystadenocarcinomas</a:t>
            </a:r>
          </a:p>
          <a:p>
            <a:r>
              <a:rPr lang="en-US" sz="3000" dirty="0" err="1">
                <a:solidFill>
                  <a:srgbClr val="C00000"/>
                </a:solidFill>
              </a:rPr>
              <a:t>Microcystic</a:t>
            </a:r>
            <a:r>
              <a:rPr lang="en-US" sz="3000" dirty="0"/>
              <a:t> (individual </a:t>
            </a:r>
            <a:r>
              <a:rPr lang="en-US" sz="3000" dirty="0" err="1"/>
              <a:t>locules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C00000"/>
                </a:solidFill>
              </a:rPr>
              <a:t>&lt;1 cm</a:t>
            </a:r>
            <a:r>
              <a:rPr lang="en-US" sz="3000" dirty="0"/>
              <a:t>) appearance is found in 45% to 58% of SCAs; 32% to 35% have a </a:t>
            </a:r>
            <a:r>
              <a:rPr lang="en-US" sz="3000" dirty="0" err="1"/>
              <a:t>macrocystic</a:t>
            </a:r>
            <a:r>
              <a:rPr lang="en-US" sz="3000" dirty="0"/>
              <a:t> (individual </a:t>
            </a:r>
            <a:r>
              <a:rPr lang="en-US" sz="3000" dirty="0" err="1"/>
              <a:t>locules</a:t>
            </a:r>
            <a:r>
              <a:rPr lang="en-US" sz="3000" dirty="0"/>
              <a:t> &gt;1 cm) and 18% to 28% a mixed </a:t>
            </a:r>
            <a:r>
              <a:rPr lang="en-US" sz="3000" dirty="0" err="1"/>
              <a:t>macrocystic</a:t>
            </a:r>
            <a:r>
              <a:rPr lang="en-US" sz="3000" dirty="0"/>
              <a:t> or </a:t>
            </a:r>
            <a:r>
              <a:rPr lang="en-US" sz="3000" dirty="0" err="1"/>
              <a:t>microcystic</a:t>
            </a:r>
            <a:r>
              <a:rPr lang="en-US" sz="3000" dirty="0"/>
              <a:t> appearance</a:t>
            </a:r>
          </a:p>
          <a:p>
            <a:r>
              <a:rPr lang="en-US" sz="3000" dirty="0">
                <a:solidFill>
                  <a:srgbClr val="C00000"/>
                </a:solidFill>
              </a:rPr>
              <a:t>Central fibrosis or calcification </a:t>
            </a:r>
            <a:r>
              <a:rPr lang="en-US" sz="3000" dirty="0"/>
              <a:t>is a </a:t>
            </a:r>
            <a:r>
              <a:rPr lang="en-US" sz="3000" dirty="0">
                <a:solidFill>
                  <a:srgbClr val="C00000"/>
                </a:solidFill>
              </a:rPr>
              <a:t>classic appearance </a:t>
            </a:r>
            <a:r>
              <a:rPr lang="en-US" sz="3000" dirty="0"/>
              <a:t>in SCA, but it occurs in </a:t>
            </a:r>
            <a:r>
              <a:rPr lang="en-US" sz="3000" dirty="0">
                <a:solidFill>
                  <a:srgbClr val="C00000"/>
                </a:solidFill>
              </a:rPr>
              <a:t>fewer than 20% of cases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6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Serous Cystadenoma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200" dirty="0"/>
              <a:t>5% to 6% present as solid lesions due to the coalescence of multiple tiny (1- to 2-mm) cysts</a:t>
            </a:r>
          </a:p>
          <a:p>
            <a:r>
              <a:rPr lang="en-US" sz="3200" dirty="0" err="1">
                <a:solidFill>
                  <a:srgbClr val="C00000"/>
                </a:solidFill>
              </a:rPr>
              <a:t>Macrocystic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SCAs can be difficult to differentiate from </a:t>
            </a:r>
            <a:r>
              <a:rPr lang="en-US" sz="3200" dirty="0">
                <a:solidFill>
                  <a:srgbClr val="C00000"/>
                </a:solidFill>
              </a:rPr>
              <a:t>MCNs</a:t>
            </a:r>
            <a:r>
              <a:rPr lang="en-US" sz="3200" dirty="0"/>
              <a:t> and branch duct IPMNs (</a:t>
            </a:r>
            <a:r>
              <a:rPr lang="en-US" sz="3200" dirty="0">
                <a:solidFill>
                  <a:srgbClr val="C00000"/>
                </a:solidFill>
              </a:rPr>
              <a:t>BD-IPMN)</a:t>
            </a:r>
            <a:r>
              <a:rPr lang="en-US" sz="3200" dirty="0"/>
              <a:t>, whereas </a:t>
            </a:r>
            <a:r>
              <a:rPr lang="en-US" sz="3200" dirty="0">
                <a:solidFill>
                  <a:srgbClr val="C00000"/>
                </a:solidFill>
              </a:rPr>
              <a:t>solid SCAs</a:t>
            </a:r>
            <a:r>
              <a:rPr lang="en-US" sz="3200" dirty="0"/>
              <a:t> can Occasionally be mistaken for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PanNET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</a:p>
          <a:p>
            <a:r>
              <a:rPr lang="en-US" sz="3200" dirty="0"/>
              <a:t>Appearance of </a:t>
            </a:r>
            <a:r>
              <a:rPr lang="en-US" sz="3200" dirty="0">
                <a:solidFill>
                  <a:srgbClr val="C00000"/>
                </a:solidFill>
              </a:rPr>
              <a:t>focal nodularity or thickening of the cyst wall, </a:t>
            </a:r>
            <a:r>
              <a:rPr lang="en-US" sz="3200" dirty="0" err="1">
                <a:solidFill>
                  <a:srgbClr val="C00000"/>
                </a:solidFill>
              </a:rPr>
              <a:t>intracystic</a:t>
            </a:r>
            <a:r>
              <a:rPr lang="en-US" sz="3200" dirty="0">
                <a:solidFill>
                  <a:srgbClr val="C00000"/>
                </a:solidFill>
              </a:rPr>
              <a:t> mucin, or floating debris is </a:t>
            </a:r>
            <a:r>
              <a:rPr lang="en-US" sz="3200" dirty="0">
                <a:solidFill>
                  <a:srgbClr val="00B0F0"/>
                </a:solidFill>
              </a:rPr>
              <a:t>unusual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and suggests that the lesion may be a mucin-producing tumor.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840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Serous Cystadenoma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409"/>
            <a:ext cx="10515600" cy="5583676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Morphologic</a:t>
            </a:r>
            <a:r>
              <a:rPr lang="en-US" sz="3000" dirty="0"/>
              <a:t> characteristics of SCAs are </a:t>
            </a:r>
            <a:r>
              <a:rPr lang="en-US" sz="3000" dirty="0">
                <a:solidFill>
                  <a:srgbClr val="C00000"/>
                </a:solidFill>
              </a:rPr>
              <a:t>often diagnostic</a:t>
            </a:r>
          </a:p>
          <a:p>
            <a:r>
              <a:rPr lang="en-US" sz="3000" dirty="0">
                <a:solidFill>
                  <a:srgbClr val="C00000"/>
                </a:solidFill>
              </a:rPr>
              <a:t>Obtaining adequate amounts </a:t>
            </a:r>
            <a:r>
              <a:rPr lang="en-US" sz="3000" dirty="0"/>
              <a:t>of cyst fluid for CEA analysis can be </a:t>
            </a:r>
            <a:r>
              <a:rPr lang="en-US" sz="3000" dirty="0">
                <a:solidFill>
                  <a:srgbClr val="C00000"/>
                </a:solidFill>
              </a:rPr>
              <a:t>difficult</a:t>
            </a:r>
            <a:r>
              <a:rPr lang="en-US" sz="3000" dirty="0"/>
              <a:t> due to the small size of the cysts</a:t>
            </a:r>
          </a:p>
          <a:p>
            <a:r>
              <a:rPr lang="en-US" sz="3000" dirty="0" err="1">
                <a:solidFill>
                  <a:srgbClr val="C00000"/>
                </a:solidFill>
              </a:rPr>
              <a:t>Cytologic</a:t>
            </a:r>
            <a:r>
              <a:rPr lang="en-US" sz="3000" dirty="0">
                <a:solidFill>
                  <a:srgbClr val="C00000"/>
                </a:solidFill>
              </a:rPr>
              <a:t> examination </a:t>
            </a:r>
            <a:r>
              <a:rPr lang="en-US" sz="3000" dirty="0"/>
              <a:t>may improve the diagnostic accuracy of EUS, particularly </a:t>
            </a:r>
            <a:r>
              <a:rPr lang="en-US" sz="3000" dirty="0">
                <a:solidFill>
                  <a:srgbClr val="C00000"/>
                </a:solidFill>
              </a:rPr>
              <a:t>in the absence of the classic </a:t>
            </a:r>
            <a:r>
              <a:rPr lang="en-US" sz="3000" dirty="0" err="1">
                <a:solidFill>
                  <a:srgbClr val="C00000"/>
                </a:solidFill>
              </a:rPr>
              <a:t>microcystic</a:t>
            </a:r>
            <a:r>
              <a:rPr lang="en-US" sz="3000" dirty="0">
                <a:solidFill>
                  <a:srgbClr val="C00000"/>
                </a:solidFill>
              </a:rPr>
              <a:t> appearance</a:t>
            </a:r>
          </a:p>
          <a:p>
            <a:r>
              <a:rPr lang="en-US" sz="3000" dirty="0" err="1"/>
              <a:t>Cytologic</a:t>
            </a:r>
            <a:r>
              <a:rPr lang="en-US" sz="3000" dirty="0"/>
              <a:t> appearance is of serous fluid containing small cuboidal cells </a:t>
            </a:r>
            <a:r>
              <a:rPr lang="en-US" sz="3000" dirty="0">
                <a:solidFill>
                  <a:srgbClr val="C00000"/>
                </a:solidFill>
              </a:rPr>
              <a:t>that stain for glycogen but not mucin</a:t>
            </a:r>
            <a:r>
              <a:rPr lang="en-US" sz="3000" dirty="0"/>
              <a:t>. </a:t>
            </a:r>
          </a:p>
          <a:p>
            <a:r>
              <a:rPr lang="en-US" sz="3000" dirty="0"/>
              <a:t>Fluid classically is </a:t>
            </a:r>
            <a:r>
              <a:rPr lang="en-US" sz="3000" dirty="0">
                <a:solidFill>
                  <a:srgbClr val="C00000"/>
                </a:solidFill>
              </a:rPr>
              <a:t>clear</a:t>
            </a:r>
            <a:r>
              <a:rPr lang="en-US" sz="3000" dirty="0"/>
              <a:t> and has a very </a:t>
            </a:r>
            <a:r>
              <a:rPr lang="en-US" sz="3000" dirty="0">
                <a:solidFill>
                  <a:srgbClr val="C00000"/>
                </a:solidFill>
              </a:rPr>
              <a:t>low CEA </a:t>
            </a:r>
            <a:r>
              <a:rPr lang="en-US" sz="3000" dirty="0"/>
              <a:t>concentration, with a level less than 5 ng/mL</a:t>
            </a:r>
          </a:p>
          <a:p>
            <a:r>
              <a:rPr lang="en-US" sz="3000" dirty="0">
                <a:solidFill>
                  <a:srgbClr val="C00000"/>
                </a:solidFill>
              </a:rPr>
              <a:t>Amylase</a:t>
            </a:r>
            <a:r>
              <a:rPr lang="en-US" sz="3000" dirty="0"/>
              <a:t> levels are </a:t>
            </a:r>
            <a:r>
              <a:rPr lang="en-US" sz="3000" dirty="0">
                <a:solidFill>
                  <a:srgbClr val="C00000"/>
                </a:solidFill>
              </a:rPr>
              <a:t>variable </a:t>
            </a:r>
            <a:r>
              <a:rPr lang="en-US" sz="3000" dirty="0"/>
              <a:t>and can be </a:t>
            </a:r>
            <a:r>
              <a:rPr lang="en-US" sz="3000" dirty="0">
                <a:solidFill>
                  <a:srgbClr val="C00000"/>
                </a:solidFill>
              </a:rPr>
              <a:t>high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183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Serous cystadenoma. Typical appearance of a 2.5-cm </a:t>
            </a:r>
            <a:r>
              <a:rPr lang="en-US" sz="2400" dirty="0" err="1"/>
              <a:t>microcystic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serous cystadenoma. It has multiple small </a:t>
            </a:r>
            <a:r>
              <a:rPr lang="en-US" sz="2400" i="1" dirty="0"/>
              <a:t>(arrows) </a:t>
            </a:r>
            <a:r>
              <a:rPr lang="en-US" sz="2400" dirty="0"/>
              <a:t>anechoic cystic</a:t>
            </a:r>
            <a:br>
              <a:rPr lang="en-US" sz="2400" dirty="0"/>
            </a:br>
            <a:r>
              <a:rPr lang="en-US" sz="2400" dirty="0"/>
              <a:t>areas and a “honeycomb” appearance. This lesion does not show the</a:t>
            </a:r>
            <a:br>
              <a:rPr lang="en-US" sz="2400" dirty="0"/>
            </a:br>
            <a:r>
              <a:rPr lang="en-US" sz="2400" dirty="0"/>
              <a:t>central area of fibrosis or calcification that is sometimes present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563" y="2090080"/>
            <a:ext cx="7280564" cy="41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060" y="365125"/>
            <a:ext cx="7626485" cy="1325563"/>
          </a:xfrm>
        </p:spPr>
        <p:txBody>
          <a:bodyPr>
            <a:noAutofit/>
          </a:bodyPr>
          <a:lstStyle/>
          <a:p>
            <a:r>
              <a:rPr lang="en-US" sz="2000" dirty="0" err="1"/>
              <a:t>Macrocystic</a:t>
            </a:r>
            <a:r>
              <a:rPr lang="en-US" sz="2000" dirty="0"/>
              <a:t> (</a:t>
            </a:r>
            <a:r>
              <a:rPr lang="en-US" sz="2000" dirty="0" err="1"/>
              <a:t>oligocystic</a:t>
            </a:r>
            <a:r>
              <a:rPr lang="en-US" sz="2000" dirty="0"/>
              <a:t>) serous cystadenoma. There is a</a:t>
            </a:r>
            <a:br>
              <a:rPr lang="en-US" sz="2000" dirty="0"/>
            </a:br>
            <a:r>
              <a:rPr lang="en-US" sz="2000" dirty="0"/>
              <a:t>9-cm anechoic well-circumscribed cyst in the tail of the pancreas with</a:t>
            </a:r>
            <a:br>
              <a:rPr lang="en-US" sz="2000" dirty="0"/>
            </a:br>
            <a:r>
              <a:rPr lang="en-US" sz="2000" dirty="0"/>
              <a:t>thin </a:t>
            </a:r>
            <a:r>
              <a:rPr lang="en-US" sz="2000" dirty="0" err="1"/>
              <a:t>septations</a:t>
            </a:r>
            <a:r>
              <a:rPr lang="en-US" sz="2000" dirty="0"/>
              <a:t>. It was associated with low carcinoembryonic antigen and</a:t>
            </a:r>
            <a:br>
              <a:rPr lang="en-US" sz="2000" dirty="0"/>
            </a:br>
            <a:r>
              <a:rPr lang="en-US" sz="2000" dirty="0"/>
              <a:t>amylase levels; however, the patient was symptomatic and the cyst was</a:t>
            </a:r>
            <a:br>
              <a:rPr lang="en-US" sz="2000" dirty="0"/>
            </a:br>
            <a:r>
              <a:rPr lang="en-US" sz="2000" dirty="0"/>
              <a:t>therefore removed. Surgical pathology confirmed a serous cystadenoma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336" y="1825625"/>
            <a:ext cx="743193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4553"/>
            <a:ext cx="10515600" cy="18852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Serous Cystadenoma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3200" dirty="0"/>
              <a:t>Given their </a:t>
            </a:r>
            <a:r>
              <a:rPr lang="en-US" sz="3200" dirty="0">
                <a:solidFill>
                  <a:srgbClr val="C00000"/>
                </a:solidFill>
              </a:rPr>
              <a:t>benign</a:t>
            </a:r>
            <a:r>
              <a:rPr lang="en-US" sz="3200" dirty="0"/>
              <a:t> nature, SCAs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should be resected only if </a:t>
            </a:r>
            <a:r>
              <a:rPr lang="en-US" sz="3200" dirty="0"/>
              <a:t>they are clearly causing </a:t>
            </a:r>
            <a:r>
              <a:rPr lang="en-US" sz="3200" dirty="0">
                <a:solidFill>
                  <a:srgbClr val="C00000"/>
                </a:solidFill>
              </a:rPr>
              <a:t>symptoms</a:t>
            </a:r>
            <a:r>
              <a:rPr lang="en-US" sz="3200" dirty="0"/>
              <a:t> or where the </a:t>
            </a:r>
            <a:r>
              <a:rPr lang="en-US" sz="3200" dirty="0">
                <a:solidFill>
                  <a:srgbClr val="C00000"/>
                </a:solidFill>
              </a:rPr>
              <a:t>diagnosis is unclear </a:t>
            </a:r>
            <a:r>
              <a:rPr lang="en-US" sz="3200" dirty="0"/>
              <a:t>and imaging is concerning for the presence of HGD or IC.</a:t>
            </a:r>
          </a:p>
          <a:p>
            <a:r>
              <a:rPr lang="en-US" sz="3200" dirty="0">
                <a:solidFill>
                  <a:srgbClr val="C00000"/>
                </a:solidFill>
              </a:rPr>
              <a:t>S</a:t>
            </a:r>
            <a:r>
              <a:rPr lang="en-US" sz="3200" dirty="0" smtClean="0">
                <a:solidFill>
                  <a:srgbClr val="C00000"/>
                </a:solidFill>
              </a:rPr>
              <a:t>ome</a:t>
            </a:r>
            <a:r>
              <a:rPr lang="en-US" sz="3200" dirty="0" smtClean="0"/>
              <a:t> </a:t>
            </a:r>
            <a:r>
              <a:rPr lang="en-US" sz="3200" dirty="0"/>
              <a:t>groups have suggested that cases in which the diagnosis is certain do </a:t>
            </a:r>
            <a:r>
              <a:rPr lang="en-US" sz="3200" dirty="0">
                <a:solidFill>
                  <a:srgbClr val="C00000"/>
                </a:solidFill>
              </a:rPr>
              <a:t>not</a:t>
            </a:r>
            <a:r>
              <a:rPr lang="en-US" sz="3200" dirty="0"/>
              <a:t> require further </a:t>
            </a:r>
            <a:r>
              <a:rPr lang="en-US" sz="3200" dirty="0">
                <a:solidFill>
                  <a:srgbClr val="C00000"/>
                </a:solidFill>
              </a:rPr>
              <a:t>follow-up</a:t>
            </a:r>
            <a:r>
              <a:rPr lang="en-US" sz="3200" dirty="0"/>
              <a:t>, while </a:t>
            </a:r>
            <a:r>
              <a:rPr lang="en-US" sz="3200" dirty="0">
                <a:solidFill>
                  <a:srgbClr val="C00000"/>
                </a:solidFill>
              </a:rPr>
              <a:t>others </a:t>
            </a:r>
            <a:r>
              <a:rPr lang="en-US" sz="3200" dirty="0"/>
              <a:t>have recommended </a:t>
            </a:r>
            <a:r>
              <a:rPr lang="en-US" sz="3200" dirty="0">
                <a:solidFill>
                  <a:srgbClr val="C00000"/>
                </a:solidFill>
              </a:rPr>
              <a:t>surveillance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both approaches appear reasonable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420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Mucinous Cystic Neoplasm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7122"/>
            <a:ext cx="10515600" cy="6040878"/>
          </a:xfrm>
        </p:spPr>
        <p:txBody>
          <a:bodyPr>
            <a:normAutofit/>
          </a:bodyPr>
          <a:lstStyle/>
          <a:p>
            <a:r>
              <a:rPr lang="en-US" sz="3200" dirty="0"/>
              <a:t>Almost always </a:t>
            </a:r>
            <a:r>
              <a:rPr lang="en-US" sz="3200" dirty="0">
                <a:solidFill>
                  <a:srgbClr val="C00000"/>
                </a:solidFill>
              </a:rPr>
              <a:t>single</a:t>
            </a:r>
            <a:r>
              <a:rPr lang="en-US" sz="3200" dirty="0"/>
              <a:t> cysts</a:t>
            </a:r>
          </a:p>
          <a:p>
            <a:r>
              <a:rPr lang="en-US" sz="3200" dirty="0"/>
              <a:t>Most often in young or middle- aged women </a:t>
            </a:r>
            <a:r>
              <a:rPr lang="en-US" sz="3200" dirty="0">
                <a:solidFill>
                  <a:srgbClr val="C00000"/>
                </a:solidFill>
              </a:rPr>
              <a:t>extremely rare in men</a:t>
            </a:r>
          </a:p>
          <a:p>
            <a:r>
              <a:rPr lang="en-US" sz="3200" dirty="0"/>
              <a:t>Found in the </a:t>
            </a:r>
            <a:r>
              <a:rPr lang="en-US" sz="3200" dirty="0">
                <a:solidFill>
                  <a:srgbClr val="C00000"/>
                </a:solidFill>
              </a:rPr>
              <a:t>body or tail </a:t>
            </a:r>
            <a:r>
              <a:rPr lang="en-US" sz="3200" dirty="0"/>
              <a:t>of the pancreas in over 90% of cases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Differentiated from IPMNs by the presence of ovarian stroma that contains both estrogen and progesterone receptors</a:t>
            </a:r>
          </a:p>
          <a:p>
            <a:r>
              <a:rPr lang="en-US" sz="3200" dirty="0"/>
              <a:t>Appear as </a:t>
            </a:r>
            <a:r>
              <a:rPr lang="en-US" sz="3200" dirty="0" err="1">
                <a:solidFill>
                  <a:srgbClr val="C00000"/>
                </a:solidFill>
              </a:rPr>
              <a:t>macrocystic</a:t>
            </a:r>
            <a:r>
              <a:rPr lang="en-US" sz="3200" dirty="0"/>
              <a:t> lesions</a:t>
            </a:r>
          </a:p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Peripheral calcification</a:t>
            </a:r>
            <a:r>
              <a:rPr lang="en-US" sz="3200" dirty="0"/>
              <a:t>, which is found in </a:t>
            </a:r>
            <a:r>
              <a:rPr lang="en-US" sz="3200" dirty="0">
                <a:solidFill>
                  <a:srgbClr val="C00000"/>
                </a:solidFill>
              </a:rPr>
              <a:t>15%</a:t>
            </a:r>
            <a:r>
              <a:rPr lang="en-US" sz="3200" dirty="0"/>
              <a:t> of patients, is </a:t>
            </a:r>
            <a:r>
              <a:rPr lang="en-US" sz="3200" dirty="0">
                <a:solidFill>
                  <a:srgbClr val="C00000"/>
                </a:solidFill>
              </a:rPr>
              <a:t>highly suggestive of MCN </a:t>
            </a:r>
            <a:r>
              <a:rPr lang="en-US" sz="3200" dirty="0"/>
              <a:t>but may also be seen in SPN </a:t>
            </a:r>
          </a:p>
          <a:p>
            <a:r>
              <a:rPr lang="en-US" sz="3200" dirty="0"/>
              <a:t>Classically do </a:t>
            </a:r>
            <a:r>
              <a:rPr lang="en-US" sz="3200" dirty="0">
                <a:solidFill>
                  <a:srgbClr val="C00000"/>
                </a:solidFill>
              </a:rPr>
              <a:t>not communicate with the MPD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Mucinous Cystic Neoplasm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presence of </a:t>
            </a:r>
            <a:r>
              <a:rPr lang="en-US" sz="4000" dirty="0">
                <a:solidFill>
                  <a:srgbClr val="FF0000"/>
                </a:solidFill>
              </a:rPr>
              <a:t>other cystic lesions elsewhere </a:t>
            </a:r>
            <a:r>
              <a:rPr lang="en-US" sz="4000" dirty="0"/>
              <a:t>in the pancreas or a </a:t>
            </a:r>
            <a:r>
              <a:rPr lang="en-US" sz="4000" dirty="0">
                <a:solidFill>
                  <a:srgbClr val="FF0000"/>
                </a:solidFill>
              </a:rPr>
              <a:t>dilated pancreatic duct </a:t>
            </a:r>
            <a:r>
              <a:rPr lang="en-US" sz="4000" dirty="0"/>
              <a:t>is unusual; if present, a diagnosis of </a:t>
            </a:r>
            <a:r>
              <a:rPr lang="en-US" sz="4000" dirty="0">
                <a:solidFill>
                  <a:schemeClr val="accent1"/>
                </a:solidFill>
              </a:rPr>
              <a:t>IPMN</a:t>
            </a:r>
            <a:r>
              <a:rPr lang="en-US" sz="4000" dirty="0"/>
              <a:t> should be considered</a:t>
            </a:r>
          </a:p>
        </p:txBody>
      </p:sp>
    </p:spTree>
    <p:extLst>
      <p:ext uri="{BB962C8B-B14F-4D97-AF65-F5344CB8AC3E}">
        <p14:creationId xmlns:p14="http://schemas.microsoft.com/office/powerpoint/2010/main" val="16900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980578" cy="1325563"/>
          </a:xfrm>
        </p:spPr>
        <p:txBody>
          <a:bodyPr>
            <a:noAutofit/>
          </a:bodyPr>
          <a:lstStyle/>
          <a:p>
            <a:r>
              <a:rPr lang="en-US" sz="2000" dirty="0"/>
              <a:t>Mucinous cystadenoma. This 5-cm anechoic lesion was well</a:t>
            </a:r>
            <a:br>
              <a:rPr lang="en-US" sz="2000" dirty="0"/>
            </a:br>
            <a:r>
              <a:rPr lang="en-US" sz="2000" dirty="0"/>
              <a:t>circumscribed and contained a slightly thickened (4-mm) </a:t>
            </a:r>
            <a:r>
              <a:rPr lang="en-US" sz="2000" dirty="0" err="1"/>
              <a:t>septation</a:t>
            </a:r>
            <a:r>
              <a:rPr lang="en-US" sz="2000" dirty="0"/>
              <a:t>. Endoscopic</a:t>
            </a:r>
            <a:br>
              <a:rPr lang="en-US" sz="2000" dirty="0"/>
            </a:br>
            <a:r>
              <a:rPr lang="en-US" sz="2000" dirty="0"/>
              <a:t>ultrasound-guided fine-needle aspiration was performed, confirming</a:t>
            </a:r>
            <a:br>
              <a:rPr lang="en-US" sz="2000" dirty="0"/>
            </a:br>
            <a:r>
              <a:rPr lang="en-US" sz="2000" dirty="0"/>
              <a:t>a high level of carcinoembryonic fluid within the cyst. Cytology revealed</a:t>
            </a:r>
            <a:br>
              <a:rPr lang="en-US" sz="2000" dirty="0"/>
            </a:br>
            <a:r>
              <a:rPr lang="en-US" sz="2000" dirty="0"/>
              <a:t>mucin. A mucinous cystadenoma was confirmed on surgical pathology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808" y="1887166"/>
            <a:ext cx="6653719" cy="48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or Very Low Malignant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Pseudocyst</a:t>
            </a:r>
            <a:endParaRPr lang="en-US" sz="3200" dirty="0"/>
          </a:p>
          <a:p>
            <a:r>
              <a:rPr lang="en-US" sz="3200" dirty="0"/>
              <a:t>Serous cystadenoma</a:t>
            </a:r>
          </a:p>
          <a:p>
            <a:r>
              <a:rPr lang="en-US" sz="3200" dirty="0" err="1"/>
              <a:t>Lymphoepithelial</a:t>
            </a:r>
            <a:r>
              <a:rPr lang="en-US" sz="3200" dirty="0"/>
              <a:t> cyst</a:t>
            </a:r>
          </a:p>
          <a:p>
            <a:r>
              <a:rPr lang="en-US" sz="3200" dirty="0"/>
              <a:t>Retention cyst </a:t>
            </a:r>
            <a:r>
              <a:rPr lang="en-US" sz="3200" dirty="0" err="1"/>
              <a:t>Pancreatoblastoma</a:t>
            </a:r>
            <a:endParaRPr lang="en-US" sz="3200" dirty="0"/>
          </a:p>
          <a:p>
            <a:r>
              <a:rPr lang="en-US" sz="3200" dirty="0"/>
              <a:t>Congenital cyst</a:t>
            </a:r>
          </a:p>
          <a:p>
            <a:r>
              <a:rPr lang="en-US" sz="3200" dirty="0" err="1"/>
              <a:t>Lymphangioma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77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Mucinous cystadenoma. The cyst wall is irregular and markedly thickened</a:t>
            </a:r>
            <a:r>
              <a:rPr lang="en-US" sz="3600" i="1" dirty="0"/>
              <a:t>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460" y="1825624"/>
            <a:ext cx="7023369" cy="50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 of Mucinous Cystic Neoplasm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Useful in </a:t>
            </a:r>
            <a:r>
              <a:rPr lang="en-US" sz="3200" dirty="0">
                <a:solidFill>
                  <a:srgbClr val="C00000"/>
                </a:solidFill>
              </a:rPr>
              <a:t>confirming</a:t>
            </a:r>
            <a:r>
              <a:rPr lang="en-US" sz="3200" dirty="0"/>
              <a:t> the diagnosis</a:t>
            </a:r>
          </a:p>
          <a:p>
            <a:r>
              <a:rPr lang="en-US" sz="3200" dirty="0"/>
              <a:t>Fluid is usually </a:t>
            </a:r>
            <a:r>
              <a:rPr lang="en-US" sz="3200" dirty="0">
                <a:solidFill>
                  <a:srgbClr val="C00000"/>
                </a:solidFill>
              </a:rPr>
              <a:t>clear</a:t>
            </a:r>
          </a:p>
          <a:p>
            <a:r>
              <a:rPr lang="en-US" sz="3200" dirty="0"/>
              <a:t>Cytology demonstrates viscous fluid containing </a:t>
            </a:r>
            <a:r>
              <a:rPr lang="en-US" sz="3200" dirty="0">
                <a:solidFill>
                  <a:srgbClr val="C00000"/>
                </a:solidFill>
              </a:rPr>
              <a:t>mucin and columnar epithelial cells</a:t>
            </a:r>
          </a:p>
          <a:p>
            <a:r>
              <a:rPr lang="en-US" sz="3200" dirty="0"/>
              <a:t>Cyst fluid </a:t>
            </a:r>
            <a:r>
              <a:rPr lang="en-US" sz="3200" dirty="0">
                <a:solidFill>
                  <a:srgbClr val="FF0000"/>
                </a:solidFill>
              </a:rPr>
              <a:t>amylase levels</a:t>
            </a:r>
            <a:r>
              <a:rPr lang="en-US" sz="3200" dirty="0"/>
              <a:t> vary and are </a:t>
            </a:r>
            <a:r>
              <a:rPr lang="en-US" sz="3200" dirty="0">
                <a:solidFill>
                  <a:srgbClr val="FF0000"/>
                </a:solidFill>
              </a:rPr>
              <a:t>not useful </a:t>
            </a:r>
            <a:r>
              <a:rPr lang="en-US" sz="3200" dirty="0"/>
              <a:t>for differentiating MCNs from IPMNs</a:t>
            </a:r>
          </a:p>
        </p:txBody>
      </p:sp>
    </p:spTree>
    <p:extLst>
      <p:ext uri="{BB962C8B-B14F-4D97-AF65-F5344CB8AC3E}">
        <p14:creationId xmlns:p14="http://schemas.microsoft.com/office/powerpoint/2010/main" val="18952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Mucinous Cystic Neoplasm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MCNs have a </a:t>
            </a:r>
            <a:r>
              <a:rPr lang="en-US" sz="3000" dirty="0">
                <a:solidFill>
                  <a:srgbClr val="C00000"/>
                </a:solidFill>
              </a:rPr>
              <a:t>risk of malignant transformation</a:t>
            </a:r>
            <a:r>
              <a:rPr lang="en-US" sz="3000" dirty="0"/>
              <a:t>. recent series reporting a risk of IC of between 4% and 13%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Surgical resection if:</a:t>
            </a:r>
          </a:p>
          <a:p>
            <a:r>
              <a:rPr lang="en-US" sz="3600" dirty="0"/>
              <a:t>causing </a:t>
            </a:r>
            <a:r>
              <a:rPr lang="en-US" sz="3600" dirty="0">
                <a:solidFill>
                  <a:srgbClr val="C00000"/>
                </a:solidFill>
              </a:rPr>
              <a:t>symptoms</a:t>
            </a:r>
            <a:r>
              <a:rPr lang="en-US" sz="3600" dirty="0"/>
              <a:t>, such as acute </a:t>
            </a:r>
            <a:r>
              <a:rPr lang="en-US" sz="3600" dirty="0">
                <a:solidFill>
                  <a:srgbClr val="C00000"/>
                </a:solidFill>
              </a:rPr>
              <a:t>pancreatitis,</a:t>
            </a:r>
          </a:p>
          <a:p>
            <a:r>
              <a:rPr lang="en-US" sz="3600" dirty="0"/>
              <a:t>Imaging features concerning for malignant transformation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Cytology</a:t>
            </a:r>
            <a:r>
              <a:rPr lang="en-US" sz="3600" dirty="0"/>
              <a:t> showing marked </a:t>
            </a:r>
            <a:r>
              <a:rPr lang="en-US" sz="3600" dirty="0">
                <a:solidFill>
                  <a:srgbClr val="C00000"/>
                </a:solidFill>
              </a:rPr>
              <a:t>atypia or IC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45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Mucinous Cystic Neoplasm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694"/>
            <a:ext cx="10515600" cy="4737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Suggesting malignant transformation:</a:t>
            </a:r>
          </a:p>
          <a:p>
            <a:r>
              <a:rPr lang="en-US" sz="3600" dirty="0"/>
              <a:t>Presence of an irregular or thickened cyst wall</a:t>
            </a:r>
          </a:p>
          <a:p>
            <a:r>
              <a:rPr lang="en-US" sz="3600" dirty="0"/>
              <a:t>Solid region within the cyst</a:t>
            </a:r>
          </a:p>
          <a:p>
            <a:r>
              <a:rPr lang="en-US" sz="3600" dirty="0"/>
              <a:t>Adjacent solid mass</a:t>
            </a:r>
          </a:p>
          <a:p>
            <a:r>
              <a:rPr lang="en-US" sz="3600" dirty="0" err="1"/>
              <a:t>Strictured</a:t>
            </a:r>
            <a:r>
              <a:rPr lang="en-US" sz="3600" dirty="0"/>
              <a:t>, obstructed, or displaced pancreatic duct</a:t>
            </a:r>
          </a:p>
        </p:txBody>
      </p:sp>
    </p:spTree>
    <p:extLst>
      <p:ext uri="{BB962C8B-B14F-4D97-AF65-F5344CB8AC3E}">
        <p14:creationId xmlns:p14="http://schemas.microsoft.com/office/powerpoint/2010/main" val="22600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43" y="0"/>
            <a:ext cx="10515600" cy="10116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MCNs that measure less than 3 cm and have no concerning features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676"/>
            <a:ext cx="10515600" cy="56809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Some</a:t>
            </a:r>
            <a:r>
              <a:rPr lang="en-US" dirty="0"/>
              <a:t> authors argue that </a:t>
            </a:r>
            <a:r>
              <a:rPr lang="en-US" dirty="0">
                <a:solidFill>
                  <a:srgbClr val="C00000"/>
                </a:solidFill>
              </a:rPr>
              <a:t>all</a:t>
            </a:r>
            <a:r>
              <a:rPr lang="en-US" dirty="0"/>
              <a:t> MCNs should be </a:t>
            </a:r>
            <a:r>
              <a:rPr lang="en-US" dirty="0" err="1">
                <a:solidFill>
                  <a:srgbClr val="C00000"/>
                </a:solidFill>
              </a:rPr>
              <a:t>resected</a:t>
            </a:r>
            <a:r>
              <a:rPr lang="en-US" dirty="0" err="1"/>
              <a:t>.This</a:t>
            </a:r>
            <a:r>
              <a:rPr lang="en-US" dirty="0"/>
              <a:t> is based on the fact that:</a:t>
            </a:r>
          </a:p>
          <a:p>
            <a:pPr marL="0" indent="0">
              <a:buNone/>
            </a:pPr>
            <a:r>
              <a:rPr lang="en-US" dirty="0"/>
              <a:t>(1) they occur in young women, who would otherwise require 30 to 40 years of surveillance</a:t>
            </a:r>
          </a:p>
          <a:p>
            <a:pPr marL="0" indent="0">
              <a:buNone/>
            </a:pPr>
            <a:r>
              <a:rPr lang="en-US" dirty="0"/>
              <a:t>(2) they are single cysts, which, in contrast to IPMNs, do not recur </a:t>
            </a:r>
          </a:p>
          <a:p>
            <a:pPr marL="0" indent="0">
              <a:buNone/>
            </a:pPr>
            <a:r>
              <a:rPr lang="en-US" dirty="0"/>
              <a:t>(3) they are  located in the body or tail of the pancreas, which is technically easier to surgically resect than to perform a Whipple procedure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Distal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pancreatectomy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has a morbidity of about 25%, including a 15% to 20% risk of diabetes</a:t>
            </a:r>
          </a:p>
          <a:p>
            <a:r>
              <a:rPr lang="en-US" dirty="0"/>
              <a:t>Once a patient undergoes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surgical resection for an MCN in the absence of IC, no further follow up is required.</a:t>
            </a:r>
          </a:p>
        </p:txBody>
      </p:sp>
    </p:spTree>
    <p:extLst>
      <p:ext uri="{BB962C8B-B14F-4D97-AF65-F5344CB8AC3E}">
        <p14:creationId xmlns:p14="http://schemas.microsoft.com/office/powerpoint/2010/main" val="10555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5643"/>
            <a:ext cx="10515600" cy="19260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Intraductal Papillary Mucinous Neoplasia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0433"/>
            <a:ext cx="10515600" cy="4494179"/>
          </a:xfrm>
        </p:spPr>
        <p:txBody>
          <a:bodyPr>
            <a:normAutofit/>
          </a:bodyPr>
          <a:lstStyle/>
          <a:p>
            <a:r>
              <a:rPr lang="en-US" sz="3600" dirty="0"/>
              <a:t>Almost 50% of surgically resected pancreatic cysts</a:t>
            </a:r>
          </a:p>
          <a:p>
            <a:r>
              <a:rPr lang="en-US" sz="3600" dirty="0"/>
              <a:t>Equally common in </a:t>
            </a:r>
            <a:r>
              <a:rPr lang="en-US" sz="3600" dirty="0">
                <a:solidFill>
                  <a:srgbClr val="C00000"/>
                </a:solidFill>
              </a:rPr>
              <a:t>men and women</a:t>
            </a:r>
          </a:p>
          <a:p>
            <a:r>
              <a:rPr lang="en-US" sz="3600" dirty="0"/>
              <a:t>Can occur at any age but </a:t>
            </a:r>
            <a:r>
              <a:rPr lang="en-US" sz="3600" dirty="0">
                <a:solidFill>
                  <a:srgbClr val="C00000"/>
                </a:solidFill>
              </a:rPr>
              <a:t>most frequently present in the sixth decade</a:t>
            </a:r>
          </a:p>
          <a:p>
            <a:r>
              <a:rPr lang="en-US" sz="3600" dirty="0"/>
              <a:t>Can occur </a:t>
            </a:r>
            <a:r>
              <a:rPr lang="en-US" sz="3600" dirty="0">
                <a:solidFill>
                  <a:srgbClr val="C00000"/>
                </a:solidFill>
              </a:rPr>
              <a:t>throughout</a:t>
            </a:r>
            <a:r>
              <a:rPr lang="en-US" sz="3600" dirty="0"/>
              <a:t> the pancreas but have a slight preponderance in the </a:t>
            </a:r>
            <a:r>
              <a:rPr lang="en-US" sz="3600" dirty="0">
                <a:solidFill>
                  <a:srgbClr val="C00000"/>
                </a:solidFill>
              </a:rPr>
              <a:t>head </a:t>
            </a:r>
            <a:r>
              <a:rPr lang="en-US" sz="3600" dirty="0"/>
              <a:t>of the pancreas</a:t>
            </a:r>
          </a:p>
          <a:p>
            <a:r>
              <a:rPr lang="en-US" sz="3600" dirty="0"/>
              <a:t>Up to </a:t>
            </a:r>
            <a:r>
              <a:rPr lang="en-US" sz="3600" dirty="0">
                <a:solidFill>
                  <a:srgbClr val="C00000"/>
                </a:solidFill>
              </a:rPr>
              <a:t>40% </a:t>
            </a:r>
            <a:r>
              <a:rPr lang="en-US" sz="3600" dirty="0"/>
              <a:t>of cases, </a:t>
            </a:r>
            <a:r>
              <a:rPr lang="en-US" sz="3600" dirty="0">
                <a:solidFill>
                  <a:srgbClr val="C00000"/>
                </a:solidFill>
              </a:rPr>
              <a:t>multiple</a:t>
            </a:r>
            <a:r>
              <a:rPr lang="en-US" sz="3600" dirty="0"/>
              <a:t> cysts occur</a:t>
            </a:r>
          </a:p>
        </p:txBody>
      </p:sp>
    </p:spTree>
    <p:extLst>
      <p:ext uri="{BB962C8B-B14F-4D97-AF65-F5344CB8AC3E}">
        <p14:creationId xmlns:p14="http://schemas.microsoft.com/office/powerpoint/2010/main" val="32412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Intraductal Papillary Mucinous Neoplasia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4659448"/>
          </a:xfrm>
        </p:spPr>
        <p:txBody>
          <a:bodyPr>
            <a:noAutofit/>
          </a:bodyPr>
          <a:lstStyle/>
          <a:p>
            <a:r>
              <a:rPr lang="en-US" sz="3000" dirty="0"/>
              <a:t>Presence of </a:t>
            </a:r>
            <a:r>
              <a:rPr lang="en-US" sz="3000" dirty="0">
                <a:solidFill>
                  <a:srgbClr val="C00000"/>
                </a:solidFill>
              </a:rPr>
              <a:t>focal or diffuse dilation of the MPD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C00000"/>
                </a:solidFill>
              </a:rPr>
              <a:t>and/or</a:t>
            </a:r>
            <a:r>
              <a:rPr lang="en-US" sz="3000" dirty="0"/>
              <a:t> the presence of </a:t>
            </a:r>
            <a:r>
              <a:rPr lang="en-US" sz="3000" dirty="0">
                <a:solidFill>
                  <a:srgbClr val="C00000"/>
                </a:solidFill>
              </a:rPr>
              <a:t>dilated side branches</a:t>
            </a:r>
          </a:p>
          <a:p>
            <a:r>
              <a:rPr lang="en-US" sz="3000" dirty="0"/>
              <a:t>classified as involving the MPD (</a:t>
            </a:r>
            <a:r>
              <a:rPr lang="en-US" sz="3000" dirty="0">
                <a:solidFill>
                  <a:srgbClr val="C00000"/>
                </a:solidFill>
              </a:rPr>
              <a:t>MD-IPMN</a:t>
            </a:r>
            <a:r>
              <a:rPr lang="en-US" sz="3000" dirty="0"/>
              <a:t>), the </a:t>
            </a:r>
            <a:r>
              <a:rPr lang="en-US" sz="3000" dirty="0">
                <a:solidFill>
                  <a:srgbClr val="C00000"/>
                </a:solidFill>
              </a:rPr>
              <a:t>BD-IPMN</a:t>
            </a:r>
            <a:r>
              <a:rPr lang="en-US" sz="3000" dirty="0"/>
              <a:t>, or both, in which case it is termed a </a:t>
            </a:r>
            <a:r>
              <a:rPr lang="en-US" sz="3000" dirty="0">
                <a:solidFill>
                  <a:srgbClr val="C00000"/>
                </a:solidFill>
              </a:rPr>
              <a:t>mixed type </a:t>
            </a:r>
            <a:r>
              <a:rPr lang="en-US" sz="3000" dirty="0"/>
              <a:t>of IPMN</a:t>
            </a:r>
          </a:p>
          <a:p>
            <a:r>
              <a:rPr lang="en-US" sz="3000" dirty="0">
                <a:solidFill>
                  <a:srgbClr val="C00000"/>
                </a:solidFill>
              </a:rPr>
              <a:t>MD-IPMN</a:t>
            </a:r>
            <a:r>
              <a:rPr lang="en-US" sz="3000" dirty="0"/>
              <a:t> is defined as a focal or diffuse dilation of the MPD measuring </a:t>
            </a:r>
            <a:r>
              <a:rPr lang="en-US" sz="3000" dirty="0">
                <a:solidFill>
                  <a:srgbClr val="C00000"/>
                </a:solidFill>
              </a:rPr>
              <a:t>more than 5 mm</a:t>
            </a:r>
          </a:p>
          <a:p>
            <a:r>
              <a:rPr lang="en-US" sz="3000" dirty="0"/>
              <a:t>Communication between side and main duct branches is a characteristic feature of BD-IPMN or mixed-IPMN</a:t>
            </a:r>
          </a:p>
          <a:p>
            <a:r>
              <a:rPr lang="en-US" sz="3000" dirty="0">
                <a:solidFill>
                  <a:srgbClr val="C00000"/>
                </a:solidFill>
              </a:rPr>
              <a:t>Filling defects </a:t>
            </a:r>
            <a:r>
              <a:rPr lang="en-US" sz="3000" dirty="0"/>
              <a:t>can be seen in the MPD as well as in cysts and can result from either </a:t>
            </a:r>
            <a:r>
              <a:rPr lang="en-US" sz="3000" dirty="0">
                <a:solidFill>
                  <a:srgbClr val="C00000"/>
                </a:solidFill>
              </a:rPr>
              <a:t>a mural nodule or mucous plugs</a:t>
            </a:r>
          </a:p>
        </p:txBody>
      </p:sp>
    </p:spTree>
    <p:extLst>
      <p:ext uri="{BB962C8B-B14F-4D97-AF65-F5344CB8AC3E}">
        <p14:creationId xmlns:p14="http://schemas.microsoft.com/office/powerpoint/2010/main" val="34066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Differentiate mural nodule versus mucin ball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Mucin</a:t>
            </a:r>
            <a:r>
              <a:rPr lang="en-US" dirty="0"/>
              <a:t> typically has a </a:t>
            </a:r>
            <a:r>
              <a:rPr lang="en-US" dirty="0">
                <a:solidFill>
                  <a:srgbClr val="FF0000"/>
                </a:solidFill>
              </a:rPr>
              <a:t>round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hyperechoic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well-demarcated outer </a:t>
            </a:r>
            <a:r>
              <a:rPr lang="en-US" dirty="0"/>
              <a:t>edge with a hypoechoic center </a:t>
            </a:r>
          </a:p>
          <a:p>
            <a:r>
              <a:rPr lang="en-US" dirty="0">
                <a:solidFill>
                  <a:srgbClr val="FF0000"/>
                </a:solidFill>
              </a:rPr>
              <a:t>Mucin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move within the cyst </a:t>
            </a:r>
            <a:r>
              <a:rPr lang="en-US" dirty="0"/>
              <a:t>either by moving the patient’s position or by targeting the lesion during EUS FNA, which is then shown to move with the needle </a:t>
            </a:r>
          </a:p>
          <a:p>
            <a:r>
              <a:rPr lang="en-US" dirty="0"/>
              <a:t>Large </a:t>
            </a:r>
            <a:r>
              <a:rPr lang="en-US" dirty="0">
                <a:solidFill>
                  <a:srgbClr val="FF0000"/>
                </a:solidFill>
              </a:rPr>
              <a:t>mural</a:t>
            </a:r>
            <a:r>
              <a:rPr lang="en-US" dirty="0"/>
              <a:t> nodules or those associated with an </a:t>
            </a:r>
            <a:r>
              <a:rPr lang="en-US" dirty="0">
                <a:solidFill>
                  <a:srgbClr val="FF0000"/>
                </a:solidFill>
              </a:rPr>
              <a:t>ill-defined</a:t>
            </a:r>
            <a:r>
              <a:rPr lang="en-US" dirty="0"/>
              <a:t> mass are highly concerning for the </a:t>
            </a:r>
            <a:r>
              <a:rPr lang="en-US" dirty="0">
                <a:solidFill>
                  <a:srgbClr val="FF0000"/>
                </a:solidFill>
              </a:rPr>
              <a:t>presence of HGD or IC</a:t>
            </a:r>
          </a:p>
          <a:p>
            <a:r>
              <a:rPr lang="en-US" dirty="0"/>
              <a:t>Contrast-enhanced EUS (CE EUS) may demonstrate vascularity in mural nodules and is useful for differentiating a mural nodule from a mucin ball</a:t>
            </a:r>
          </a:p>
        </p:txBody>
      </p:sp>
    </p:spTree>
    <p:extLst>
      <p:ext uri="{BB962C8B-B14F-4D97-AF65-F5344CB8AC3E}">
        <p14:creationId xmlns:p14="http://schemas.microsoft.com/office/powerpoint/2010/main" val="30518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851" y="345670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/>
              <a:t>Main duct </a:t>
            </a:r>
            <a:r>
              <a:rPr lang="en-US" sz="2800" dirty="0" err="1"/>
              <a:t>intraductal</a:t>
            </a:r>
            <a:r>
              <a:rPr lang="en-US" sz="2800" dirty="0"/>
              <a:t> papillary mucinous neoplasia (MD-IPMN). The main pancreatic duct is markedly dilated, and hyperechoic nodules can be seen arising from the duct wall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282" y="1825624"/>
            <a:ext cx="6926092" cy="50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Mural nodule arising from the pancreatic duct wall in a patient with a MD-IPMN.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914" y="1536970"/>
            <a:ext cx="7042825" cy="51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Malignant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Intraductal papillary mucinous neoplasm (IPMN)</a:t>
            </a:r>
          </a:p>
          <a:p>
            <a:r>
              <a:rPr lang="en-US" sz="3600" dirty="0"/>
              <a:t>Mucinous cystic neoplasm (MCN)</a:t>
            </a:r>
          </a:p>
        </p:txBody>
      </p:sp>
    </p:spTree>
    <p:extLst>
      <p:ext uri="{BB962C8B-B14F-4D97-AF65-F5344CB8AC3E}">
        <p14:creationId xmlns:p14="http://schemas.microsoft.com/office/powerpoint/2010/main" val="37797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Mucin. There is a lesion in the six o’clock position adjacent to the wall. It is well defined, with a hyperechoic wall and hypoechoic center. These features are suggestive of mucin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91" y="1690688"/>
            <a:ext cx="560155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On endoscopic ultrasonography-guided fine-needle aspiration, the lesion was shown to move, confirming that it was mucin and not a mural nodule</a:t>
            </a:r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631" y="1629146"/>
            <a:ext cx="6887182" cy="52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14399"/>
            <a:ext cx="10515600" cy="2605088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Intraductal</a:t>
            </a:r>
            <a:r>
              <a:rPr lang="en-US" dirty="0">
                <a:solidFill>
                  <a:srgbClr val="C00000"/>
                </a:solidFill>
              </a:rPr>
              <a:t> Papillary Mucinous Neoplasia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677"/>
            <a:ext cx="10515600" cy="5680952"/>
          </a:xfrm>
        </p:spPr>
        <p:txBody>
          <a:bodyPr>
            <a:noAutofit/>
          </a:bodyPr>
          <a:lstStyle/>
          <a:p>
            <a:r>
              <a:rPr lang="en-US" dirty="0"/>
              <a:t>In addition, patients with IPMNs are at increased risk of developing an IC, known as a </a:t>
            </a:r>
            <a:r>
              <a:rPr lang="en-US" dirty="0">
                <a:solidFill>
                  <a:srgbClr val="C00000"/>
                </a:solidFill>
              </a:rPr>
              <a:t>concomitant pancreatic ductal adenocarcinoma</a:t>
            </a:r>
          </a:p>
          <a:p>
            <a:r>
              <a:rPr lang="en-US" dirty="0"/>
              <a:t>If concern for MD-IPMN, exclude other causes of main duct dilation such as </a:t>
            </a:r>
            <a:r>
              <a:rPr lang="en-US" dirty="0">
                <a:solidFill>
                  <a:srgbClr val="C00000"/>
                </a:solidFill>
              </a:rPr>
              <a:t>chronic pancreatitis</a:t>
            </a:r>
            <a:r>
              <a:rPr lang="en-US" dirty="0"/>
              <a:t>, a small pancreatic </a:t>
            </a:r>
            <a:r>
              <a:rPr lang="en-US" dirty="0">
                <a:solidFill>
                  <a:srgbClr val="C00000"/>
                </a:solidFill>
              </a:rPr>
              <a:t>adenocarcinoma</a:t>
            </a:r>
            <a:r>
              <a:rPr lang="en-US" dirty="0"/>
              <a:t>, or an </a:t>
            </a:r>
            <a:r>
              <a:rPr lang="en-US" dirty="0" err="1">
                <a:solidFill>
                  <a:srgbClr val="C00000"/>
                </a:solidFill>
              </a:rPr>
              <a:t>ampullary</a:t>
            </a:r>
            <a:r>
              <a:rPr lang="en-US" dirty="0">
                <a:solidFill>
                  <a:srgbClr val="C00000"/>
                </a:solidFill>
              </a:rPr>
              <a:t> mass.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ampulla of </a:t>
            </a:r>
            <a:r>
              <a:rPr lang="en-US" dirty="0" err="1">
                <a:solidFill>
                  <a:srgbClr val="C00000"/>
                </a:solidFill>
              </a:rPr>
              <a:t>Vater</a:t>
            </a:r>
            <a:r>
              <a:rPr lang="en-US" dirty="0">
                <a:solidFill>
                  <a:srgbClr val="C00000"/>
                </a:solidFill>
              </a:rPr>
              <a:t> should be inspected</a:t>
            </a:r>
            <a:r>
              <a:rPr lang="en-US" dirty="0"/>
              <a:t>, as a gaping “fish mouth” papilla extruding mucus is occasionally seen.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chemeClr val="accent1"/>
                </a:solidFill>
              </a:rPr>
              <a:t>presence of features such as a focal hypoechoic mass or mural nodules is suggestive of malignancy.</a:t>
            </a:r>
          </a:p>
          <a:p>
            <a:r>
              <a:rPr lang="en-US" dirty="0">
                <a:solidFill>
                  <a:srgbClr val="FF0000"/>
                </a:solidFill>
              </a:rPr>
              <a:t>where the diagnosis remains unclear, EUS FNA of the MPD can </a:t>
            </a:r>
            <a:r>
              <a:rPr lang="en-US" dirty="0"/>
              <a:t>be performed and samples sent for CEA, cytology looking for mucin, and molecular markers if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47471"/>
            <a:ext cx="10515600" cy="2138160"/>
          </a:xfrm>
        </p:spPr>
        <p:txBody>
          <a:bodyPr>
            <a:normAutofit/>
          </a:bodyPr>
          <a:lstStyle/>
          <a:p>
            <a:r>
              <a:rPr lang="en-US" sz="3600" dirty="0"/>
              <a:t>EUS FNA of Intraductal Papillary Mucinous Neoplasia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238"/>
            <a:ext cx="10515600" cy="5194571"/>
          </a:xfrm>
        </p:spPr>
        <p:txBody>
          <a:bodyPr>
            <a:normAutofit/>
          </a:bodyPr>
          <a:lstStyle/>
          <a:p>
            <a:r>
              <a:rPr lang="en-US" sz="3200" dirty="0"/>
              <a:t>Fluid is usually </a:t>
            </a:r>
            <a:r>
              <a:rPr lang="en-US" sz="3200" dirty="0">
                <a:solidFill>
                  <a:srgbClr val="C00000"/>
                </a:solidFill>
              </a:rPr>
              <a:t>clear</a:t>
            </a:r>
          </a:p>
          <a:p>
            <a:r>
              <a:rPr lang="en-US" sz="3200" dirty="0">
                <a:solidFill>
                  <a:srgbClr val="C00000"/>
                </a:solidFill>
              </a:rPr>
              <a:t>Elevated CEA</a:t>
            </a:r>
          </a:p>
          <a:p>
            <a:r>
              <a:rPr lang="en-US" sz="3200" dirty="0" smtClean="0"/>
              <a:t>Cyst </a:t>
            </a:r>
            <a:r>
              <a:rPr lang="en-US" sz="3200" dirty="0"/>
              <a:t>fluid </a:t>
            </a:r>
            <a:r>
              <a:rPr lang="en-US" sz="3200" dirty="0">
                <a:solidFill>
                  <a:srgbClr val="C00000"/>
                </a:solidFill>
              </a:rPr>
              <a:t>amylase levels are not routinely </a:t>
            </a:r>
            <a:r>
              <a:rPr lang="en-US" sz="3200" dirty="0"/>
              <a:t>performed as they are not helpful in differentiating an MCN from an IPMN</a:t>
            </a:r>
          </a:p>
          <a:p>
            <a:r>
              <a:rPr lang="en-US" sz="3200" dirty="0"/>
              <a:t>Cytology should be performed, however, as the presence of markedly </a:t>
            </a:r>
            <a:r>
              <a:rPr lang="en-US" sz="3200" dirty="0">
                <a:solidFill>
                  <a:srgbClr val="C00000"/>
                </a:solidFill>
              </a:rPr>
              <a:t>atypical cytology </a:t>
            </a:r>
            <a:r>
              <a:rPr lang="en-US" sz="3200" dirty="0"/>
              <a:t>is one of the criteria for </a:t>
            </a:r>
            <a:r>
              <a:rPr lang="en-US" sz="3200" dirty="0">
                <a:solidFill>
                  <a:srgbClr val="C00000"/>
                </a:solidFill>
              </a:rPr>
              <a:t>considering surgical resection</a:t>
            </a:r>
          </a:p>
        </p:txBody>
      </p:sp>
    </p:spTree>
    <p:extLst>
      <p:ext uri="{BB962C8B-B14F-4D97-AF65-F5344CB8AC3E}">
        <p14:creationId xmlns:p14="http://schemas.microsoft.com/office/powerpoint/2010/main" val="9002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3487"/>
            <a:ext cx="10520966" cy="746975"/>
          </a:xfrm>
        </p:spPr>
        <p:txBody>
          <a:bodyPr/>
          <a:lstStyle/>
          <a:p>
            <a:r>
              <a:rPr lang="en-US" dirty="0"/>
              <a:t>Intraductal Papillary Mucinous Neoplasia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584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ICGs recommend surgery for patients with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 Jaundice </a:t>
            </a:r>
            <a:endParaRPr lang="en-US" sz="3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 Enhancing </a:t>
            </a:r>
            <a:r>
              <a:rPr lang="en-US" sz="3000" dirty="0"/>
              <a:t>solid component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2"/>
                </a:solidFill>
              </a:rPr>
              <a:t> Should </a:t>
            </a:r>
            <a:r>
              <a:rPr lang="en-US" sz="3000" dirty="0">
                <a:solidFill>
                  <a:schemeClr val="accent2"/>
                </a:solidFill>
              </a:rPr>
              <a:t>undergo EUS, If</a:t>
            </a:r>
          </a:p>
          <a:p>
            <a:r>
              <a:rPr lang="en-US" sz="3000" dirty="0"/>
              <a:t>Recent history of pancreatitis</a:t>
            </a:r>
          </a:p>
          <a:p>
            <a:r>
              <a:rPr lang="en-US" sz="3000" dirty="0" err="1"/>
              <a:t>Nonenhancing</a:t>
            </a:r>
            <a:r>
              <a:rPr lang="en-US" sz="3000" dirty="0"/>
              <a:t> mural nodule</a:t>
            </a:r>
          </a:p>
          <a:p>
            <a:r>
              <a:rPr lang="en-US" sz="3000" dirty="0"/>
              <a:t> MPD dilation measuring between 5 and 9 mm </a:t>
            </a:r>
          </a:p>
          <a:p>
            <a:r>
              <a:rPr lang="en-US" sz="3000" dirty="0"/>
              <a:t>where there was an abrupt change in the caliber of the MPD </a:t>
            </a:r>
            <a:endParaRPr lang="en-US" sz="3000" dirty="0" smtClean="0"/>
          </a:p>
          <a:p>
            <a:pPr>
              <a:buFont typeface="Wingdings" pitchFamily="2" charset="2"/>
              <a:buChar char="q"/>
            </a:pPr>
            <a:r>
              <a:rPr lang="en-US" sz="3000" dirty="0" smtClean="0">
                <a:solidFill>
                  <a:srgbClr val="00B050"/>
                </a:solidFill>
              </a:rPr>
              <a:t> Surgery is recommended if: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If </a:t>
            </a:r>
            <a:r>
              <a:rPr lang="en-US" sz="3000" dirty="0">
                <a:solidFill>
                  <a:srgbClr val="00B050"/>
                </a:solidFill>
              </a:rPr>
              <a:t>there are features suspicious for malignancy : mural nodule</a:t>
            </a:r>
            <a:r>
              <a:rPr lang="en-US" sz="3000" dirty="0" smtClean="0">
                <a:solidFill>
                  <a:srgbClr val="00B050"/>
                </a:solidFill>
              </a:rPr>
              <a:t>, marked </a:t>
            </a:r>
            <a:r>
              <a:rPr lang="en-US" sz="3000" dirty="0">
                <a:solidFill>
                  <a:srgbClr val="00B050"/>
                </a:solidFill>
              </a:rPr>
              <a:t>cytological atypia</a:t>
            </a:r>
          </a:p>
        </p:txBody>
      </p:sp>
    </p:spTree>
    <p:extLst>
      <p:ext uri="{BB962C8B-B14F-4D97-AF65-F5344CB8AC3E}">
        <p14:creationId xmlns:p14="http://schemas.microsoft.com/office/powerpoint/2010/main" val="39269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Intraductal Papillary Mucinous Neoplasia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That </a:t>
            </a:r>
            <a:r>
              <a:rPr lang="en-US" sz="3600" dirty="0">
                <a:solidFill>
                  <a:srgbClr val="C00000"/>
                </a:solidFill>
              </a:rPr>
              <a:t>size alone is a weak predictor of malignancy</a:t>
            </a:r>
          </a:p>
          <a:p>
            <a:r>
              <a:rPr lang="en-US" sz="3600" dirty="0">
                <a:solidFill>
                  <a:srgbClr val="C00000"/>
                </a:solidFill>
              </a:rPr>
              <a:t>Surgery</a:t>
            </a:r>
            <a:r>
              <a:rPr lang="en-US" sz="3600" dirty="0"/>
              <a:t> should be considered in </a:t>
            </a:r>
            <a:r>
              <a:rPr lang="en-US" sz="3600" dirty="0">
                <a:solidFill>
                  <a:srgbClr val="C00000"/>
                </a:solidFill>
              </a:rPr>
              <a:t>young</a:t>
            </a:r>
            <a:r>
              <a:rPr lang="en-US" sz="3600" dirty="0"/>
              <a:t>, fit patients </a:t>
            </a:r>
            <a:r>
              <a:rPr lang="en-US" sz="3600" dirty="0">
                <a:solidFill>
                  <a:srgbClr val="C00000"/>
                </a:solidFill>
              </a:rPr>
              <a:t>with BD-IPMN with cysts larger than 3 cm;</a:t>
            </a:r>
          </a:p>
          <a:p>
            <a:r>
              <a:rPr lang="en-US" sz="3600" dirty="0"/>
              <a:t>Surveillance can be considered in older patients with cysts larger than 3 cm without suspicious features.</a:t>
            </a:r>
          </a:p>
        </p:txBody>
      </p:sp>
    </p:spTree>
    <p:extLst>
      <p:ext uri="{BB962C8B-B14F-4D97-AF65-F5344CB8AC3E}">
        <p14:creationId xmlns:p14="http://schemas.microsoft.com/office/powerpoint/2010/main" val="18037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Intraductal Papillary Mucinous Neoplasia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IPMNs can </a:t>
            </a:r>
            <a:r>
              <a:rPr lang="en-US" sz="3600" dirty="0">
                <a:solidFill>
                  <a:srgbClr val="C00000"/>
                </a:solidFill>
              </a:rPr>
              <a:t>recur</a:t>
            </a:r>
            <a:r>
              <a:rPr lang="en-US" sz="3600" dirty="0"/>
              <a:t> in the remnant pancreas following surgery</a:t>
            </a:r>
          </a:p>
          <a:p>
            <a:r>
              <a:rPr lang="en-US" sz="3600" dirty="0">
                <a:solidFill>
                  <a:srgbClr val="C00000"/>
                </a:solidFill>
              </a:rPr>
              <a:t>All patients who undergo surgical resection of an IPMN, even if no cysts are apparent within the remnant pancreas, require surveillance</a:t>
            </a:r>
          </a:p>
        </p:txBody>
      </p:sp>
    </p:spTree>
    <p:extLst>
      <p:ext uri="{BB962C8B-B14F-4D97-AF65-F5344CB8AC3E}">
        <p14:creationId xmlns:p14="http://schemas.microsoft.com/office/powerpoint/2010/main" val="8992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</a:t>
            </a:r>
            <a:r>
              <a:rPr lang="en-US" dirty="0" err="1"/>
              <a:t>Pseudopapillary</a:t>
            </a:r>
            <a:r>
              <a:rPr lang="en-US" dirty="0"/>
              <a:t> Neoplasm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Accounts for 5% of resected cystic pancreatic tumors</a:t>
            </a:r>
          </a:p>
          <a:p>
            <a:r>
              <a:rPr lang="en-US" sz="3200" dirty="0"/>
              <a:t>Usually occur in </a:t>
            </a:r>
            <a:r>
              <a:rPr lang="en-US" sz="3200" dirty="0">
                <a:solidFill>
                  <a:srgbClr val="C00000"/>
                </a:solidFill>
              </a:rPr>
              <a:t>women,</a:t>
            </a:r>
            <a:r>
              <a:rPr lang="en-US" sz="3200" dirty="0"/>
              <a:t> who make up </a:t>
            </a:r>
            <a:r>
              <a:rPr lang="en-US" sz="3200" dirty="0">
                <a:solidFill>
                  <a:srgbClr val="C00000"/>
                </a:solidFill>
              </a:rPr>
              <a:t>90%</a:t>
            </a:r>
            <a:r>
              <a:rPr lang="en-US" sz="3200" dirty="0"/>
              <a:t> of cases</a:t>
            </a:r>
          </a:p>
          <a:p>
            <a:r>
              <a:rPr lang="en-US" sz="3200" dirty="0"/>
              <a:t>Can present over a wide age range but are typically found in patients in their mid-20s</a:t>
            </a:r>
          </a:p>
          <a:p>
            <a:r>
              <a:rPr lang="en-US" sz="3200" dirty="0"/>
              <a:t>Patients often have vague</a:t>
            </a:r>
            <a:r>
              <a:rPr lang="en-US" sz="3200" dirty="0">
                <a:solidFill>
                  <a:srgbClr val="C00000"/>
                </a:solidFill>
              </a:rPr>
              <a:t>, nonspecific symptoms</a:t>
            </a:r>
            <a:r>
              <a:rPr lang="en-US" sz="3200" dirty="0"/>
              <a:t>, with jaundice and pancreatitis being very rare presentations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Detected incidentally</a:t>
            </a:r>
            <a:r>
              <a:rPr lang="en-US" sz="3200" dirty="0"/>
              <a:t>, with almost </a:t>
            </a:r>
            <a:r>
              <a:rPr lang="en-US" sz="3200" dirty="0">
                <a:solidFill>
                  <a:srgbClr val="C00000"/>
                </a:solidFill>
              </a:rPr>
              <a:t>40%</a:t>
            </a:r>
            <a:r>
              <a:rPr lang="en-US" sz="3200" dirty="0"/>
              <a:t> of patients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1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Solid </a:t>
            </a:r>
            <a:r>
              <a:rPr lang="en-US" dirty="0" err="1">
                <a:solidFill>
                  <a:srgbClr val="C00000"/>
                </a:solidFill>
              </a:rPr>
              <a:t>Pseudopapillary</a:t>
            </a:r>
            <a:r>
              <a:rPr lang="en-US" dirty="0">
                <a:solidFill>
                  <a:srgbClr val="C00000"/>
                </a:solidFill>
              </a:rPr>
              <a:t> Neoplasm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50389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Almost always single </a:t>
            </a:r>
            <a:r>
              <a:rPr lang="en-US" sz="3600" dirty="0"/>
              <a:t>cysts </a:t>
            </a:r>
          </a:p>
          <a:p>
            <a:r>
              <a:rPr lang="en-US" sz="3600" dirty="0"/>
              <a:t>Can be found in the head, body, or tail of the pancreas</a:t>
            </a:r>
          </a:p>
          <a:p>
            <a:r>
              <a:rPr lang="en-US" sz="3600" dirty="0"/>
              <a:t>Usually </a:t>
            </a:r>
            <a:r>
              <a:rPr lang="en-US" sz="3600" dirty="0">
                <a:solidFill>
                  <a:schemeClr val="accent2"/>
                </a:solidFill>
              </a:rPr>
              <a:t>well</a:t>
            </a:r>
            <a:r>
              <a:rPr lang="en-US" sz="3600" dirty="0"/>
              <a:t> circumscribed.</a:t>
            </a:r>
          </a:p>
          <a:p>
            <a:r>
              <a:rPr lang="en-US" sz="3600" dirty="0"/>
              <a:t>Hallmark of this lesion is </a:t>
            </a:r>
            <a:r>
              <a:rPr lang="en-US" sz="3600" dirty="0">
                <a:solidFill>
                  <a:srgbClr val="C00000"/>
                </a:solidFill>
              </a:rPr>
              <a:t>central hemorrhagic cystic degeneration</a:t>
            </a:r>
            <a:r>
              <a:rPr lang="en-US" sz="3600" dirty="0"/>
              <a:t>, creating the </a:t>
            </a:r>
            <a:r>
              <a:rPr lang="en-US" sz="3600" dirty="0">
                <a:solidFill>
                  <a:srgbClr val="C00000"/>
                </a:solidFill>
              </a:rPr>
              <a:t>classic solid, cystic appearance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</a:t>
            </a:r>
            <a:r>
              <a:rPr lang="en-US" dirty="0" err="1"/>
              <a:t>Pseudopapillary</a:t>
            </a:r>
            <a:r>
              <a:rPr lang="en-US" dirty="0"/>
              <a:t> Neoplasm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EUS and EUS FNA and have found it helpful if other imaging is </a:t>
            </a:r>
            <a:r>
              <a:rPr lang="en-US" dirty="0" err="1"/>
              <a:t>nondiagnostic</a:t>
            </a:r>
            <a:r>
              <a:rPr lang="en-US" dirty="0"/>
              <a:t>:</a:t>
            </a:r>
          </a:p>
          <a:p>
            <a:r>
              <a:rPr lang="en-US" dirty="0"/>
              <a:t>Lesions are </a:t>
            </a:r>
            <a:r>
              <a:rPr lang="en-US" dirty="0">
                <a:solidFill>
                  <a:srgbClr val="C00000"/>
                </a:solidFill>
              </a:rPr>
              <a:t>usually well demarcated </a:t>
            </a:r>
            <a:r>
              <a:rPr lang="en-US" dirty="0"/>
              <a:t>and may appear solid or mixed solid and cystic </a:t>
            </a:r>
            <a:r>
              <a:rPr lang="en-US" dirty="0">
                <a:solidFill>
                  <a:srgbClr val="C00000"/>
                </a:solidFill>
              </a:rPr>
              <a:t>with or without </a:t>
            </a:r>
            <a:r>
              <a:rPr lang="en-US" dirty="0" err="1">
                <a:solidFill>
                  <a:srgbClr val="C00000"/>
                </a:solidFill>
              </a:rPr>
              <a:t>septations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C00000"/>
                </a:solidFill>
              </a:rPr>
              <a:t>Peripheral calcification</a:t>
            </a:r>
            <a:r>
              <a:rPr lang="en-US" dirty="0"/>
              <a:t> can occur and can also be seen in patients with MCNs</a:t>
            </a:r>
          </a:p>
          <a:p>
            <a:r>
              <a:rPr lang="en-US" dirty="0"/>
              <a:t>The hemorrhagic degeneration often results in </a:t>
            </a:r>
            <a:r>
              <a:rPr lang="en-US" dirty="0">
                <a:solidFill>
                  <a:srgbClr val="C00000"/>
                </a:solidFill>
              </a:rPr>
              <a:t>a bloody, necrotic FNA sample that can provide a clue to the diagnosis</a:t>
            </a:r>
            <a:r>
              <a:rPr lang="en-US" dirty="0"/>
              <a:t>, although the </a:t>
            </a:r>
            <a:r>
              <a:rPr lang="en-US" dirty="0">
                <a:solidFill>
                  <a:srgbClr val="C00000"/>
                </a:solidFill>
              </a:rPr>
              <a:t>histologic features are usually characteristic.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Malignant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Pancreatic ductal adenocarcinoma</a:t>
            </a:r>
          </a:p>
          <a:p>
            <a:r>
              <a:rPr lang="en-US" sz="3600" dirty="0"/>
              <a:t>Neuroendocrine tumor</a:t>
            </a:r>
          </a:p>
          <a:p>
            <a:r>
              <a:rPr lang="en-US" sz="3600" dirty="0"/>
              <a:t>Solid </a:t>
            </a:r>
            <a:r>
              <a:rPr lang="en-US" sz="3600" dirty="0" err="1"/>
              <a:t>pseudopapillary</a:t>
            </a:r>
            <a:r>
              <a:rPr lang="en-US" sz="3600" dirty="0"/>
              <a:t> neoplasm</a:t>
            </a:r>
          </a:p>
          <a:p>
            <a:r>
              <a:rPr lang="en-US" sz="3600" dirty="0" err="1"/>
              <a:t>Pancreatoblastoma</a:t>
            </a:r>
            <a:endParaRPr lang="en-US" sz="3600" dirty="0"/>
          </a:p>
          <a:p>
            <a:r>
              <a:rPr lang="en-US" sz="3600" dirty="0"/>
              <a:t>Acinar cell cystadenocarcinoma</a:t>
            </a:r>
          </a:p>
        </p:txBody>
      </p:sp>
    </p:spTree>
    <p:extLst>
      <p:ext uri="{BB962C8B-B14F-4D97-AF65-F5344CB8AC3E}">
        <p14:creationId xmlns:p14="http://schemas.microsoft.com/office/powerpoint/2010/main" val="29399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Solid </a:t>
            </a:r>
            <a:r>
              <a:rPr lang="en-US" sz="3200" dirty="0" err="1"/>
              <a:t>pseudopapillary</a:t>
            </a:r>
            <a:r>
              <a:rPr lang="en-US" sz="3200" dirty="0"/>
              <a:t> neoplasm. This is the classic appearance of a solid </a:t>
            </a:r>
            <a:r>
              <a:rPr lang="en-US" sz="3200" dirty="0" err="1"/>
              <a:t>pseudopapillary</a:t>
            </a:r>
            <a:r>
              <a:rPr lang="en-US" sz="3200" dirty="0"/>
              <a:t> neoplasm. It is well defined, with both cystic and solid areas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030" y="1825624"/>
            <a:ext cx="5817139" cy="50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Solid </a:t>
            </a:r>
            <a:r>
              <a:rPr lang="en-US" sz="2800" dirty="0" err="1"/>
              <a:t>pseudopapillary</a:t>
            </a:r>
            <a:r>
              <a:rPr lang="en-US" sz="2800" dirty="0"/>
              <a:t> neoplasm. Endoscopic ultrasound image of a pancreatic cyst lesion in the body of the gland revealing both solid and cystic components. Fine-needle aspiration proved this to be a solid cystic </a:t>
            </a:r>
            <a:r>
              <a:rPr lang="en-US" sz="2800" dirty="0" err="1"/>
              <a:t>pseudopapillary</a:t>
            </a:r>
            <a:r>
              <a:rPr lang="en-US" sz="2800" dirty="0"/>
              <a:t> neoplasm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094" y="1984443"/>
            <a:ext cx="7003915" cy="4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</a:t>
            </a:r>
            <a:r>
              <a:rPr lang="en-US" dirty="0" err="1"/>
              <a:t>Pseudopapillary</a:t>
            </a:r>
            <a:r>
              <a:rPr lang="en-US" dirty="0"/>
              <a:t> Neoplasm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Have clear </a:t>
            </a:r>
            <a:r>
              <a:rPr lang="en-US" sz="3600" dirty="0">
                <a:solidFill>
                  <a:srgbClr val="C00000"/>
                </a:solidFill>
              </a:rPr>
              <a:t>malignant potential</a:t>
            </a:r>
            <a:r>
              <a:rPr lang="en-US" sz="3600" dirty="0"/>
              <a:t>, with either lymph node involvement or distant metastases found in almost 8% of patient</a:t>
            </a:r>
          </a:p>
          <a:p>
            <a:r>
              <a:rPr lang="en-US" sz="3600" dirty="0">
                <a:solidFill>
                  <a:srgbClr val="C00000"/>
                </a:solidFill>
              </a:rPr>
              <a:t>Surgical resection is therefore recommended for all patients with SPNs</a:t>
            </a:r>
          </a:p>
          <a:p>
            <a:r>
              <a:rPr lang="en-US" sz="3600" dirty="0"/>
              <a:t>Patients who have undergone resection of a SPN should be </a:t>
            </a:r>
            <a:r>
              <a:rPr lang="en-US" sz="3600" dirty="0">
                <a:solidFill>
                  <a:srgbClr val="C00000"/>
                </a:solidFill>
              </a:rPr>
              <a:t>followed for 5 years</a:t>
            </a:r>
            <a:r>
              <a:rPr lang="en-US" sz="3600" dirty="0"/>
              <a:t>, as </a:t>
            </a:r>
            <a:r>
              <a:rPr lang="en-US" sz="3600" dirty="0">
                <a:solidFill>
                  <a:srgbClr val="C00000"/>
                </a:solidFill>
              </a:rPr>
              <a:t>5%</a:t>
            </a:r>
            <a:r>
              <a:rPr lang="en-US" sz="3600" dirty="0"/>
              <a:t> will develop a </a:t>
            </a:r>
            <a:r>
              <a:rPr lang="en-US" sz="3600" dirty="0" err="1">
                <a:solidFill>
                  <a:srgbClr val="C00000"/>
                </a:solidFill>
              </a:rPr>
              <a:t>recurrece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8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61481"/>
            <a:ext cx="10515600" cy="2352170"/>
          </a:xfrm>
        </p:spPr>
        <p:txBody>
          <a:bodyPr/>
          <a:lstStyle/>
          <a:p>
            <a:r>
              <a:rPr lang="en-US" dirty="0"/>
              <a:t>Cystic Neuroendocrine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6774"/>
            <a:ext cx="10515600" cy="4990189"/>
          </a:xfrm>
        </p:spPr>
        <p:txBody>
          <a:bodyPr>
            <a:noAutofit/>
          </a:bodyPr>
          <a:lstStyle/>
          <a:p>
            <a:r>
              <a:rPr lang="en-US" sz="3000" dirty="0"/>
              <a:t>Most </a:t>
            </a:r>
            <a:r>
              <a:rPr lang="en-US" sz="3000" dirty="0" err="1"/>
              <a:t>PanNETs</a:t>
            </a:r>
            <a:r>
              <a:rPr lang="en-US" sz="3000" dirty="0"/>
              <a:t> are solid, but a </a:t>
            </a:r>
            <a:r>
              <a:rPr lang="en-US" sz="3000" dirty="0">
                <a:solidFill>
                  <a:srgbClr val="C00000"/>
                </a:solidFill>
              </a:rPr>
              <a:t>small number </a:t>
            </a:r>
            <a:r>
              <a:rPr lang="en-US" sz="3000" dirty="0"/>
              <a:t>can present with </a:t>
            </a:r>
            <a:r>
              <a:rPr lang="en-US" sz="3000" dirty="0">
                <a:solidFill>
                  <a:srgbClr val="C00000"/>
                </a:solidFill>
              </a:rPr>
              <a:t>cystic degener</a:t>
            </a:r>
            <a:r>
              <a:rPr lang="en-US" sz="3000" dirty="0"/>
              <a:t>ation</a:t>
            </a:r>
          </a:p>
          <a:p>
            <a:r>
              <a:rPr lang="en-US" sz="3000" dirty="0"/>
              <a:t>Can occur anywhere in the pancreas and are </a:t>
            </a:r>
            <a:r>
              <a:rPr lang="en-US" sz="3000" dirty="0">
                <a:solidFill>
                  <a:srgbClr val="C00000"/>
                </a:solidFill>
              </a:rPr>
              <a:t>usually single</a:t>
            </a:r>
          </a:p>
          <a:p>
            <a:r>
              <a:rPr lang="en-US" sz="3000" dirty="0"/>
              <a:t>Usually </a:t>
            </a:r>
            <a:r>
              <a:rPr lang="en-US" sz="3000" dirty="0">
                <a:solidFill>
                  <a:srgbClr val="C00000"/>
                </a:solidFill>
              </a:rPr>
              <a:t>well-defined </a:t>
            </a:r>
            <a:r>
              <a:rPr lang="en-US" sz="3000" dirty="0"/>
              <a:t>lesions and do </a:t>
            </a:r>
            <a:r>
              <a:rPr lang="en-US" sz="3000" dirty="0">
                <a:solidFill>
                  <a:srgbClr val="C00000"/>
                </a:solidFill>
              </a:rPr>
              <a:t>not communicate with the MPD.</a:t>
            </a:r>
          </a:p>
          <a:p>
            <a:r>
              <a:rPr lang="en-US" sz="3000" dirty="0"/>
              <a:t>Usually have a </a:t>
            </a:r>
            <a:r>
              <a:rPr lang="en-US" sz="3000" dirty="0">
                <a:solidFill>
                  <a:srgbClr val="C00000"/>
                </a:solidFill>
              </a:rPr>
              <a:t>thickened wall or solid component</a:t>
            </a:r>
          </a:p>
          <a:p>
            <a:r>
              <a:rPr lang="en-US" sz="3000" dirty="0"/>
              <a:t>Remaining parenchyma and pancreatic duct are normal</a:t>
            </a:r>
          </a:p>
          <a:p>
            <a:r>
              <a:rPr lang="en-US" sz="3000" dirty="0">
                <a:solidFill>
                  <a:srgbClr val="C00000"/>
                </a:solidFill>
              </a:rPr>
              <a:t>EUS FNA </a:t>
            </a:r>
            <a:r>
              <a:rPr lang="en-US" sz="3000" dirty="0"/>
              <a:t>is helpful in </a:t>
            </a:r>
            <a:r>
              <a:rPr lang="en-US" sz="3000" dirty="0">
                <a:solidFill>
                  <a:srgbClr val="C00000"/>
                </a:solidFill>
              </a:rPr>
              <a:t>confirming a diagnosis</a:t>
            </a:r>
            <a:r>
              <a:rPr lang="en-US" sz="3000" dirty="0"/>
              <a:t>, which can usually be made on cytology.</a:t>
            </a:r>
          </a:p>
          <a:p>
            <a:r>
              <a:rPr lang="en-US" sz="3000" dirty="0">
                <a:solidFill>
                  <a:srgbClr val="C00000"/>
                </a:solidFill>
              </a:rPr>
              <a:t>Neither </a:t>
            </a:r>
            <a:r>
              <a:rPr lang="en-US" sz="3000" dirty="0"/>
              <a:t>cyst fluid </a:t>
            </a:r>
            <a:r>
              <a:rPr lang="en-US" sz="3000" dirty="0">
                <a:solidFill>
                  <a:srgbClr val="C00000"/>
                </a:solidFill>
              </a:rPr>
              <a:t>CEA nor amylase </a:t>
            </a:r>
            <a:r>
              <a:rPr lang="en-US" sz="3000" dirty="0"/>
              <a:t>is helpful in identifying these cysts</a:t>
            </a:r>
          </a:p>
        </p:txBody>
      </p:sp>
    </p:spTree>
    <p:extLst>
      <p:ext uri="{BB962C8B-B14F-4D97-AF65-F5344CB8AC3E}">
        <p14:creationId xmlns:p14="http://schemas.microsoft.com/office/powerpoint/2010/main" val="31983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Pancreatic neuroendocrine tumor. This cyst has a thin </a:t>
            </a:r>
            <a:r>
              <a:rPr lang="en-US" sz="2700" dirty="0" err="1"/>
              <a:t>septation</a:t>
            </a:r>
            <a:r>
              <a:rPr lang="en-US" sz="2700" dirty="0"/>
              <a:t>; however, the wall is markedly thickened between the one and six o’clock positions. The solid component was targeted with endoscopic ultrasound-guided fine-needle aspiration and the diagnosis confirmed a pancreatic neuroendocrine tumor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915" y="1825624"/>
            <a:ext cx="6517531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Cystic Ductal Adenocarcinoma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Ductal adenocarcinoma of the pancreas may occasionally show cystic degeneration</a:t>
            </a:r>
          </a:p>
          <a:p>
            <a:r>
              <a:rPr lang="en-US" sz="3600" dirty="0"/>
              <a:t>They are </a:t>
            </a:r>
            <a:r>
              <a:rPr lang="en-US" sz="3600" dirty="0">
                <a:solidFill>
                  <a:srgbClr val="C00000"/>
                </a:solidFill>
              </a:rPr>
              <a:t>ill-defined</a:t>
            </a:r>
            <a:r>
              <a:rPr lang="en-US" sz="3600" dirty="0"/>
              <a:t>, and often have irregular, </a:t>
            </a:r>
            <a:r>
              <a:rPr lang="en-US" sz="3600" dirty="0">
                <a:solidFill>
                  <a:srgbClr val="C00000"/>
                </a:solidFill>
              </a:rPr>
              <a:t>thickened walls with solid components</a:t>
            </a:r>
          </a:p>
          <a:p>
            <a:r>
              <a:rPr lang="en-US" sz="3600" dirty="0"/>
              <a:t>The diagnosis can be </a:t>
            </a:r>
            <a:r>
              <a:rPr lang="en-US" sz="3600" dirty="0">
                <a:solidFill>
                  <a:srgbClr val="C00000"/>
                </a:solidFill>
              </a:rPr>
              <a:t>confirmed with EUS FNA</a:t>
            </a:r>
            <a:r>
              <a:rPr lang="en-US" sz="3600" dirty="0"/>
              <a:t>, which should target the </a:t>
            </a:r>
            <a:r>
              <a:rPr lang="en-US" sz="3600" dirty="0">
                <a:solidFill>
                  <a:srgbClr val="C00000"/>
                </a:solidFill>
              </a:rPr>
              <a:t>solid</a:t>
            </a:r>
            <a:r>
              <a:rPr lang="en-US" sz="3600" dirty="0"/>
              <a:t> component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Cystic pancreatic ductal adenocarcinoma. (A) There is a cyst with a possible solid component</a:t>
            </a:r>
            <a:br>
              <a:rPr lang="en-US" sz="2000" dirty="0"/>
            </a:br>
            <a:r>
              <a:rPr lang="en-US" sz="2000" dirty="0"/>
              <a:t>between the 9 and 12 o’clock positions. (B) On further scanning, an irregular hypoechoic mass</a:t>
            </a:r>
            <a:br>
              <a:rPr lang="en-US" sz="2000" dirty="0"/>
            </a:br>
            <a:r>
              <a:rPr lang="en-US" sz="2000" dirty="0"/>
              <a:t>with an irregular edge becomes clear. Fine-needle aspiration (FNA) of the cyst fluid showed a low level of carcinoembryonic antigen and no mucin on cytology. FNA of the solid component confirmed an adenocarcinoma.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878" y="1825624"/>
            <a:ext cx="5156244" cy="469190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6791" y="1825625"/>
            <a:ext cx="4894495" cy="46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G:\ \20230314_0037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44" y="680971"/>
            <a:ext cx="10174310" cy="582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3966" y="2305318"/>
            <a:ext cx="4250028" cy="1854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Thanks</a:t>
            </a:r>
            <a:endParaRPr lang="fa-IR" sz="8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87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F1FAC-B129-2114-4EB0-0554658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Diagnostic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F6F9BF-5EA5-93F1-50D3-6C943299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Key questions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/>
              <a:t>Hi</a:t>
            </a:r>
            <a:r>
              <a:rPr lang="en-US" dirty="0"/>
              <a:t>story of pancreatitis, jaundice, or recent onset of diabetes;</a:t>
            </a:r>
            <a:endParaRPr lang="en-GB" dirty="0"/>
          </a:p>
          <a:p>
            <a:r>
              <a:rPr lang="en-GB" dirty="0"/>
              <a:t>An</a:t>
            </a:r>
            <a:r>
              <a:rPr lang="en-US" dirty="0"/>
              <a:t>y pancreatic type of abdominal or back pain, anorexia, or weight loss</a:t>
            </a:r>
            <a:endParaRPr lang="en-GB" dirty="0"/>
          </a:p>
          <a:p>
            <a:r>
              <a:rPr lang="en-GB" dirty="0"/>
              <a:t>P</a:t>
            </a:r>
            <a:r>
              <a:rPr lang="en-US" dirty="0" err="1"/>
              <a:t>ersonal</a:t>
            </a:r>
            <a:r>
              <a:rPr lang="en-US" dirty="0"/>
              <a:t> or family history of related cancers to suggest multiple endocrine neoplasia (MEN) 1, von Hippel–Lindau (VHL) syndrome</a:t>
            </a:r>
            <a:endParaRPr lang="en-GB" dirty="0"/>
          </a:p>
          <a:p>
            <a:r>
              <a:rPr lang="en-US" dirty="0"/>
              <a:t>any history to suggest an increased risk of pancreatic adenocarcinoma, hereditary nonpolyposis colorectal cancer (HNPCC), </a:t>
            </a:r>
            <a:r>
              <a:rPr lang="en-US" dirty="0" err="1"/>
              <a:t>Peutz-Jeghers</a:t>
            </a:r>
            <a:r>
              <a:rPr lang="en-US" dirty="0"/>
              <a:t> syndrome, BRCA1 / BRCA2 mutation, or familial atypical multiple mole melanoma (FAMMM)</a:t>
            </a:r>
          </a:p>
        </p:txBody>
      </p:sp>
    </p:spTree>
    <p:extLst>
      <p:ext uri="{BB962C8B-B14F-4D97-AF65-F5344CB8AC3E}">
        <p14:creationId xmlns:p14="http://schemas.microsoft.com/office/powerpoint/2010/main" val="33219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4DB0B-71AE-A4B6-CAE5-2AB061E5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5A0AFB-FEF1-089F-6770-7BFBF533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MRI or CT</a:t>
            </a:r>
            <a:r>
              <a:rPr lang="en-GB" dirty="0"/>
              <a:t> </a:t>
            </a:r>
            <a:r>
              <a:rPr lang="en-US" dirty="0"/>
              <a:t>and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clinical features</a:t>
            </a:r>
            <a:r>
              <a:rPr lang="en-US" dirty="0"/>
              <a:t>, a diagnosis may be apparent.</a:t>
            </a:r>
            <a:endParaRPr lang="en-GB" dirty="0"/>
          </a:p>
          <a:p>
            <a:r>
              <a:rPr lang="en-GB" dirty="0"/>
              <a:t>I</a:t>
            </a:r>
            <a:r>
              <a:rPr lang="en-US" dirty="0"/>
              <a:t>t may also be clear that the patient requires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surgical resection</a:t>
            </a:r>
            <a:r>
              <a:rPr lang="en-US" dirty="0"/>
              <a:t>. </a:t>
            </a:r>
            <a:endParaRPr lang="en-GB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EUS is indicated when 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the diagnosis is unclear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or</a:t>
            </a:r>
            <a:r>
              <a:rPr lang="en-US" dirty="0"/>
              <a:t> where the patient has worrisome symptoms</a:t>
            </a:r>
          </a:p>
        </p:txBody>
      </p:sp>
    </p:spTree>
    <p:extLst>
      <p:ext uri="{BB962C8B-B14F-4D97-AF65-F5344CB8AC3E}">
        <p14:creationId xmlns:p14="http://schemas.microsoft.com/office/powerpoint/2010/main" val="16871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7464B-BF4A-7706-5474-D71677FF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DDDE0DB-4C72-1726-35CD-A9022EFF2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-601663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3188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3740</Words>
  <Application>Microsoft Office PowerPoint</Application>
  <PresentationFormat>Custom</PresentationFormat>
  <Paragraphs>289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Endoscopic Ultrasonography in the Evaluation of Pancreatic Cysts  by Sina Salimian MD</vt:lpstr>
      <vt:lpstr>Introduction</vt:lpstr>
      <vt:lpstr>Classification of Pancreatic Cysts </vt:lpstr>
      <vt:lpstr>No or Very Low Malignant Potential</vt:lpstr>
      <vt:lpstr>Malignant Potential</vt:lpstr>
      <vt:lpstr>Malignant</vt:lpstr>
      <vt:lpstr>Diagnostic Approach</vt:lpstr>
      <vt:lpstr>PowerPoint Presentation</vt:lpstr>
      <vt:lpstr>PowerPoint Presentation</vt:lpstr>
      <vt:lpstr>PowerPoint Presentation</vt:lpstr>
      <vt:lpstr>EXAMINATION CHECKLIST</vt:lpstr>
      <vt:lpstr>EXAMINATION CHECKLIST</vt:lpstr>
      <vt:lpstr>Several features on EUS that are worrisome for malignant transformation of the cyst</vt:lpstr>
      <vt:lpstr>Mural nodule versus a “mucin ball.”</vt:lpstr>
      <vt:lpstr>Endoscopic Ultrasound-Guided Fine-Needle Aspiration</vt:lpstr>
      <vt:lpstr>Microcystic SCAs are particularly challenging to FNA</vt:lpstr>
      <vt:lpstr>PowerPoint Presentation</vt:lpstr>
      <vt:lpstr>PowerPoint Presentation</vt:lpstr>
      <vt:lpstr>Endoscopic Ultrasound-Guided Fine-Needle Aspiration</vt:lpstr>
      <vt:lpstr>Analysis of Cyst Fluid Appearance of the Aspirate and the String Test</vt:lpstr>
      <vt:lpstr>string test</vt:lpstr>
      <vt:lpstr>Cytology</vt:lpstr>
      <vt:lpstr>Carcinoembryonic Antigen</vt:lpstr>
      <vt:lpstr>Carcinoembryonic Antigen</vt:lpstr>
      <vt:lpstr>Cyst Fluid Amylase</vt:lpstr>
      <vt:lpstr>When to Perform EUS FNA and What to Send It for</vt:lpstr>
      <vt:lpstr>Analysis of Cyst Fluid</vt:lpstr>
      <vt:lpstr>Pseudocysts</vt:lpstr>
      <vt:lpstr>Pseudocysts</vt:lpstr>
      <vt:lpstr>FNA of Pseudocysts </vt:lpstr>
      <vt:lpstr>Serous Cystadenoma</vt:lpstr>
      <vt:lpstr>Serous Cystadenoma</vt:lpstr>
      <vt:lpstr>Serous Cystadenoma</vt:lpstr>
      <vt:lpstr>Serous cystadenoma. Typical appearance of a 2.5-cm microcystic serous cystadenoma. It has multiple small (arrows) anechoic cystic areas and a “honeycomb” appearance. This lesion does not show the central area of fibrosis or calcification that is sometimes present</vt:lpstr>
      <vt:lpstr>Macrocystic (oligocystic) serous cystadenoma. There is a 9-cm anechoic well-circumscribed cyst in the tail of the pancreas with thin septations. It was associated with low carcinoembryonic antigen and amylase levels; however, the patient was symptomatic and the cyst was therefore removed. Surgical pathology confirmed a serous cystadenoma</vt:lpstr>
      <vt:lpstr>Serous Cystadenoma</vt:lpstr>
      <vt:lpstr>Mucinous Cystic Neoplasm</vt:lpstr>
      <vt:lpstr>Mucinous Cystic Neoplasm</vt:lpstr>
      <vt:lpstr>Mucinous cystadenoma. This 5-cm anechoic lesion was well circumscribed and contained a slightly thickened (4-mm) septation. Endoscopic ultrasound-guided fine-needle aspiration was performed, confirming a high level of carcinoembryonic fluid within the cyst. Cytology revealed mucin. A mucinous cystadenoma was confirmed on surgical pathology</vt:lpstr>
      <vt:lpstr>Mucinous cystadenoma. The cyst wall is irregular and markedly thickened.</vt:lpstr>
      <vt:lpstr>FNA of Mucinous Cystic Neoplasm</vt:lpstr>
      <vt:lpstr>Mucinous Cystic Neoplasm</vt:lpstr>
      <vt:lpstr>Mucinous Cystic Neoplasm</vt:lpstr>
      <vt:lpstr>MCNs that measure less than 3 cm and have no concerning features </vt:lpstr>
      <vt:lpstr>Intraductal Papillary Mucinous Neoplasia</vt:lpstr>
      <vt:lpstr>Intraductal Papillary Mucinous Neoplasia</vt:lpstr>
      <vt:lpstr>Differentiate mural nodule versus mucin ball</vt:lpstr>
      <vt:lpstr>Main duct intraductal papillary mucinous neoplasia (MD-IPMN). The main pancreatic duct is markedly dilated, and hyperechoic nodules can be seen arising from the duct wall</vt:lpstr>
      <vt:lpstr>Mural nodule arising from the pancreatic duct wall in a patient with a MD-IPMN. </vt:lpstr>
      <vt:lpstr>Mucin. There is a lesion in the six o’clock position adjacent to the wall. It is well defined, with a hyperechoic wall and hypoechoic center. These features are suggestive of mucin</vt:lpstr>
      <vt:lpstr>On endoscopic ultrasonography-guided fine-needle aspiration, the lesion was shown to move, confirming that it was mucin and not a mural nodule.</vt:lpstr>
      <vt:lpstr>Intraductal Papillary Mucinous Neoplasia</vt:lpstr>
      <vt:lpstr>EUS FNA of Intraductal Papillary Mucinous Neoplasia</vt:lpstr>
      <vt:lpstr>Intraductal Papillary Mucinous Neoplasia</vt:lpstr>
      <vt:lpstr>Intraductal Papillary Mucinous Neoplasia</vt:lpstr>
      <vt:lpstr>Intraductal Papillary Mucinous Neoplasia</vt:lpstr>
      <vt:lpstr>Solid Pseudopapillary Neoplasm</vt:lpstr>
      <vt:lpstr>Solid Pseudopapillary Neoplasm</vt:lpstr>
      <vt:lpstr>Solid Pseudopapillary Neoplasm</vt:lpstr>
      <vt:lpstr>Solid pseudopapillary neoplasm. This is the classic appearance of a solid pseudopapillary neoplasm. It is well defined, with both cystic and solid areas</vt:lpstr>
      <vt:lpstr>Solid pseudopapillary neoplasm. Endoscopic ultrasound image of a pancreatic cyst lesion in the body of the gland revealing both solid and cystic components. Fine-needle aspiration proved this to be a solid cystic pseudopapillary neoplasm</vt:lpstr>
      <vt:lpstr>Solid Pseudopapillary Neoplasm</vt:lpstr>
      <vt:lpstr>Cystic Neuroendocrine Tumors</vt:lpstr>
      <vt:lpstr>Pancreatic neuroendocrine tumor. This cyst has a thin septation; however, the wall is markedly thickened between the one and six o’clock positions. The solid component was targeted with endoscopic ultrasound-guided fine-needle aspiration and the diagnosis confirmed a pancreatic neuroendocrine tumor</vt:lpstr>
      <vt:lpstr>Cystic Ductal Adenocarcinoma</vt:lpstr>
      <vt:lpstr>Cystic pancreatic ductal adenocarcinoma. (A) There is a cyst with a possible solid component between the 9 and 12 o’clock positions. (B) On further scanning, an irregular hypoechoic mass with an irregular edge becomes clear. Fine-needle aspiration (FNA) of the cyst fluid showed a low level of carcinoembryonic antigen and no mucin on cytology. FNA of the solid component confirmed an adenocarcinoma.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bashir rayaneh</dc:creator>
  <cp:lastModifiedBy>app7</cp:lastModifiedBy>
  <cp:revision>139</cp:revision>
  <dcterms:created xsi:type="dcterms:W3CDTF">2022-06-06T21:09:06Z</dcterms:created>
  <dcterms:modified xsi:type="dcterms:W3CDTF">2023-03-14T05:43:18Z</dcterms:modified>
</cp:coreProperties>
</file>